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Proxima Nova"/>
      <p:regular r:id="rId24"/>
      <p:bold r:id="rId25"/>
      <p:italic r:id="rId26"/>
      <p:boldItalic r:id="rId27"/>
    </p:embeddedFont>
    <p:embeddedFont>
      <p:font typeface="Montserrat"/>
      <p:regular r:id="rId28"/>
      <p:bold r:id="rId29"/>
      <p:italic r:id="rId30"/>
      <p:boldItalic r:id="rId31"/>
    </p:embeddedFont>
    <p:embeddedFont>
      <p:font typeface="Lato"/>
      <p:regular r:id="rId32"/>
      <p:bold r:id="rId33"/>
      <p:italic r:id="rId34"/>
      <p:boldItalic r:id="rId35"/>
    </p:embeddedFont>
    <p:embeddedFont>
      <p:font typeface="Monda"/>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D345130-684D-44DA-946F-B714987E675D}">
  <a:tblStyle styleId="{AD345130-684D-44DA-946F-B714987E675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ProximaNova-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ProximaNova-italic.fntdata"/><Relationship Id="rId25" Type="http://schemas.openxmlformats.org/officeDocument/2006/relationships/font" Target="fonts/ProximaNova-bold.fntdata"/><Relationship Id="rId28" Type="http://schemas.openxmlformats.org/officeDocument/2006/relationships/font" Target="fonts/Montserrat-regular.fntdata"/><Relationship Id="rId27" Type="http://schemas.openxmlformats.org/officeDocument/2006/relationships/font" Target="fonts/ProximaNova-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5.xml"/><Relationship Id="rId33" Type="http://schemas.openxmlformats.org/officeDocument/2006/relationships/font" Target="fonts/Lato-bold.fntdata"/><Relationship Id="rId10" Type="http://schemas.openxmlformats.org/officeDocument/2006/relationships/slide" Target="slides/slide4.xml"/><Relationship Id="rId32" Type="http://schemas.openxmlformats.org/officeDocument/2006/relationships/font" Target="fonts/Lato-regular.fntdata"/><Relationship Id="rId13" Type="http://schemas.openxmlformats.org/officeDocument/2006/relationships/slide" Target="slides/slide7.xml"/><Relationship Id="rId35" Type="http://schemas.openxmlformats.org/officeDocument/2006/relationships/font" Target="fonts/Lato-boldItalic.fntdata"/><Relationship Id="rId12" Type="http://schemas.openxmlformats.org/officeDocument/2006/relationships/slide" Target="slides/slide6.xml"/><Relationship Id="rId34" Type="http://schemas.openxmlformats.org/officeDocument/2006/relationships/font" Target="fonts/Lato-italic.fntdata"/><Relationship Id="rId15" Type="http://schemas.openxmlformats.org/officeDocument/2006/relationships/slide" Target="slides/slide9.xml"/><Relationship Id="rId37" Type="http://schemas.openxmlformats.org/officeDocument/2006/relationships/font" Target="fonts/Monda-bold.fntdata"/><Relationship Id="rId14" Type="http://schemas.openxmlformats.org/officeDocument/2006/relationships/slide" Target="slides/slide8.xml"/><Relationship Id="rId36" Type="http://schemas.openxmlformats.org/officeDocument/2006/relationships/font" Target="fonts/Monda-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609fd51c1f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609fd51c1f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09fd51c1f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09fd51c1f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609fd51c1f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609fd51c1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09fd51c1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09fd51c1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09fd51c1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09fd51c1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t>
            </a:r>
            <a:r>
              <a:rPr lang="en"/>
              <a:t>ose</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609fd51c1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609fd51c1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0a5ac326c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60a5ac326c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5fefa5849e_0_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5fefa5849e_0_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5fefa5849e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fefa5849e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60067213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60067213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lies and a truth -- starbucks gift card $5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0a5ac326c_9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0a5ac326c_9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5fefa5849e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5fefa5849e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609fd51c1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609fd51c1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609fd51c1f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609fd51c1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09fd51c1f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09fd51c1f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609fd51c1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609fd51c1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12.png"/><Relationship Id="rId6" Type="http://schemas.openxmlformats.org/officeDocument/2006/relationships/image" Target="../media/image3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4.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7.jpg"/><Relationship Id="rId4" Type="http://schemas.openxmlformats.org/officeDocument/2006/relationships/image" Target="../media/image4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 Id="rId4" Type="http://schemas.openxmlformats.org/officeDocument/2006/relationships/image" Target="../media/image39.jpg"/><Relationship Id="rId10" Type="http://schemas.openxmlformats.org/officeDocument/2006/relationships/image" Target="../media/image27.jpg"/><Relationship Id="rId9" Type="http://schemas.openxmlformats.org/officeDocument/2006/relationships/image" Target="../media/image18.jpg"/><Relationship Id="rId5" Type="http://schemas.openxmlformats.org/officeDocument/2006/relationships/image" Target="../media/image38.jpg"/><Relationship Id="rId6" Type="http://schemas.openxmlformats.org/officeDocument/2006/relationships/image" Target="../media/image22.jpg"/><Relationship Id="rId7" Type="http://schemas.openxmlformats.org/officeDocument/2006/relationships/image" Target="../media/image42.png"/><Relationship Id="rId8"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9.gif"/><Relationship Id="rId4" Type="http://schemas.openxmlformats.org/officeDocument/2006/relationships/image" Target="../media/image25.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1.png"/><Relationship Id="rId9" Type="http://schemas.openxmlformats.org/officeDocument/2006/relationships/image" Target="../media/image28.png"/><Relationship Id="rId5" Type="http://schemas.openxmlformats.org/officeDocument/2006/relationships/image" Target="../media/image36.jpg"/><Relationship Id="rId6" Type="http://schemas.openxmlformats.org/officeDocument/2006/relationships/image" Target="../media/image24.png"/><Relationship Id="rId7" Type="http://schemas.openxmlformats.org/officeDocument/2006/relationships/image" Target="../media/image26.png"/><Relationship Id="rId8"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gif"/><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 Id="rId11" Type="http://schemas.openxmlformats.org/officeDocument/2006/relationships/image" Target="../media/image8.png"/><Relationship Id="rId10" Type="http://schemas.openxmlformats.org/officeDocument/2006/relationships/image" Target="../media/image9.png"/><Relationship Id="rId9" Type="http://schemas.openxmlformats.org/officeDocument/2006/relationships/image" Target="../media/image30.png"/><Relationship Id="rId5" Type="http://schemas.openxmlformats.org/officeDocument/2006/relationships/image" Target="../media/image13.png"/><Relationship Id="rId6" Type="http://schemas.openxmlformats.org/officeDocument/2006/relationships/image" Target="../media/image3.jpg"/><Relationship Id="rId7" Type="http://schemas.openxmlformats.org/officeDocument/2006/relationships/image" Target="../media/image40.jpg"/><Relationship Id="rId8"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jp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351C75"/>
        </a:solidFill>
      </p:bgPr>
    </p:bg>
    <p:spTree>
      <p:nvGrpSpPr>
        <p:cNvPr id="133" name="Shape 133"/>
        <p:cNvGrpSpPr/>
        <p:nvPr/>
      </p:nvGrpSpPr>
      <p:grpSpPr>
        <a:xfrm>
          <a:off x="0" y="0"/>
          <a:ext cx="0" cy="0"/>
          <a:chOff x="0" y="0"/>
          <a:chExt cx="0" cy="0"/>
        </a:xfrm>
      </p:grpSpPr>
      <p:sp>
        <p:nvSpPr>
          <p:cNvPr id="134" name="Google Shape;134;p13"/>
          <p:cNvSpPr txBox="1"/>
          <p:nvPr/>
        </p:nvSpPr>
        <p:spPr>
          <a:xfrm>
            <a:off x="5403656" y="2571750"/>
            <a:ext cx="3283200" cy="1081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7200">
                <a:solidFill>
                  <a:srgbClr val="FFFFFF"/>
                </a:solidFill>
                <a:latin typeface="Monda"/>
                <a:ea typeface="Monda"/>
                <a:cs typeface="Monda"/>
                <a:sym typeface="Monda"/>
              </a:rPr>
              <a:t>MECH</a:t>
            </a:r>
            <a:endParaRPr b="1" sz="7200">
              <a:solidFill>
                <a:srgbClr val="FFFFFF"/>
              </a:solidFill>
              <a:latin typeface="Monda"/>
              <a:ea typeface="Monda"/>
              <a:cs typeface="Monda"/>
              <a:sym typeface="Monda"/>
            </a:endParaRPr>
          </a:p>
        </p:txBody>
      </p:sp>
      <p:sp>
        <p:nvSpPr>
          <p:cNvPr id="135" name="Google Shape;135;p13"/>
          <p:cNvSpPr txBox="1"/>
          <p:nvPr/>
        </p:nvSpPr>
        <p:spPr>
          <a:xfrm>
            <a:off x="4338475" y="3728925"/>
            <a:ext cx="4348500" cy="993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3000">
                <a:solidFill>
                  <a:srgbClr val="FFFFFF"/>
                </a:solidFill>
                <a:latin typeface="Monda"/>
                <a:ea typeface="Monda"/>
                <a:cs typeface="Monda"/>
                <a:sym typeface="Monda"/>
              </a:rPr>
              <a:t>Mechanical Electrical Computer Hub</a:t>
            </a:r>
            <a:endParaRPr b="1" sz="3000">
              <a:solidFill>
                <a:srgbClr val="FFFFFF"/>
              </a:solidFill>
              <a:latin typeface="Monda"/>
              <a:ea typeface="Monda"/>
              <a:cs typeface="Monda"/>
              <a:sym typeface="Monda"/>
            </a:endParaRPr>
          </a:p>
        </p:txBody>
      </p:sp>
      <p:pic>
        <p:nvPicPr>
          <p:cNvPr id="136" name="Google Shape;136;p13"/>
          <p:cNvPicPr preferRelativeResize="0"/>
          <p:nvPr/>
        </p:nvPicPr>
        <p:blipFill>
          <a:blip r:embed="rId3">
            <a:alphaModFix/>
          </a:blip>
          <a:stretch>
            <a:fillRect/>
          </a:stretch>
        </p:blipFill>
        <p:spPr>
          <a:xfrm>
            <a:off x="3492863" y="1450106"/>
            <a:ext cx="1048643" cy="1046264"/>
          </a:xfrm>
          <a:prstGeom prst="rect">
            <a:avLst/>
          </a:prstGeom>
          <a:noFill/>
          <a:ln>
            <a:noFill/>
          </a:ln>
        </p:spPr>
      </p:pic>
      <p:pic>
        <p:nvPicPr>
          <p:cNvPr id="137" name="Google Shape;137;p13"/>
          <p:cNvPicPr preferRelativeResize="0"/>
          <p:nvPr/>
        </p:nvPicPr>
        <p:blipFill>
          <a:blip r:embed="rId4">
            <a:alphaModFix/>
          </a:blip>
          <a:stretch>
            <a:fillRect/>
          </a:stretch>
        </p:blipFill>
        <p:spPr>
          <a:xfrm>
            <a:off x="4874688" y="1450106"/>
            <a:ext cx="1048643" cy="1046264"/>
          </a:xfrm>
          <a:prstGeom prst="rect">
            <a:avLst/>
          </a:prstGeom>
          <a:noFill/>
          <a:ln>
            <a:noFill/>
          </a:ln>
        </p:spPr>
      </p:pic>
      <p:pic>
        <p:nvPicPr>
          <p:cNvPr id="138" name="Google Shape;138;p13"/>
          <p:cNvPicPr preferRelativeResize="0"/>
          <p:nvPr/>
        </p:nvPicPr>
        <p:blipFill>
          <a:blip r:embed="rId5">
            <a:alphaModFix/>
          </a:blip>
          <a:stretch>
            <a:fillRect/>
          </a:stretch>
        </p:blipFill>
        <p:spPr>
          <a:xfrm>
            <a:off x="7638338" y="1450100"/>
            <a:ext cx="1048643" cy="1046264"/>
          </a:xfrm>
          <a:prstGeom prst="rect">
            <a:avLst/>
          </a:prstGeom>
          <a:noFill/>
          <a:ln>
            <a:noFill/>
          </a:ln>
        </p:spPr>
      </p:pic>
      <p:pic>
        <p:nvPicPr>
          <p:cNvPr id="139" name="Google Shape;139;p13"/>
          <p:cNvPicPr preferRelativeResize="0"/>
          <p:nvPr/>
        </p:nvPicPr>
        <p:blipFill>
          <a:blip r:embed="rId6">
            <a:alphaModFix/>
          </a:blip>
          <a:stretch>
            <a:fillRect/>
          </a:stretch>
        </p:blipFill>
        <p:spPr>
          <a:xfrm>
            <a:off x="6256513" y="1450107"/>
            <a:ext cx="1048643" cy="104626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2"/>
          <p:cNvSpPr txBox="1"/>
          <p:nvPr>
            <p:ph type="title"/>
          </p:nvPr>
        </p:nvSpPr>
        <p:spPr>
          <a:xfrm>
            <a:off x="1177625" y="393750"/>
            <a:ext cx="7395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Monda"/>
                <a:ea typeface="Monda"/>
                <a:cs typeface="Monda"/>
                <a:sym typeface="Monda"/>
              </a:rPr>
              <a:t>Secretary: Melissa Aguilera</a:t>
            </a:r>
            <a:endParaRPr b="1" sz="3500">
              <a:latin typeface="Monda"/>
              <a:ea typeface="Monda"/>
              <a:cs typeface="Monda"/>
              <a:sym typeface="Monda"/>
            </a:endParaRPr>
          </a:p>
        </p:txBody>
      </p:sp>
      <p:sp>
        <p:nvSpPr>
          <p:cNvPr id="225" name="Google Shape;225;p22"/>
          <p:cNvSpPr txBox="1"/>
          <p:nvPr>
            <p:ph idx="1" type="body"/>
          </p:nvPr>
        </p:nvSpPr>
        <p:spPr>
          <a:xfrm>
            <a:off x="1177625" y="1559025"/>
            <a:ext cx="3615000" cy="3171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Monda"/>
                <a:ea typeface="Monda"/>
                <a:cs typeface="Monda"/>
                <a:sym typeface="Monda"/>
              </a:rPr>
              <a:t>Year: </a:t>
            </a:r>
            <a:r>
              <a:rPr lang="en" sz="2000">
                <a:latin typeface="Monda"/>
                <a:ea typeface="Monda"/>
                <a:cs typeface="Monda"/>
                <a:sym typeface="Monda"/>
              </a:rPr>
              <a:t>Sophomore</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Major: </a:t>
            </a:r>
            <a:r>
              <a:rPr lang="en" sz="2000">
                <a:latin typeface="Monda"/>
                <a:ea typeface="Monda"/>
                <a:cs typeface="Monda"/>
                <a:sym typeface="Monda"/>
              </a:rPr>
              <a:t>Electrical</a:t>
            </a:r>
            <a:r>
              <a:rPr lang="en" sz="2000">
                <a:latin typeface="Monda"/>
                <a:ea typeface="Monda"/>
                <a:cs typeface="Monda"/>
                <a:sym typeface="Monda"/>
              </a:rPr>
              <a:t> Eng.</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Hometown: </a:t>
            </a:r>
            <a:r>
              <a:rPr lang="en" sz="2000">
                <a:latin typeface="Monda"/>
                <a:ea typeface="Monda"/>
                <a:cs typeface="Monda"/>
                <a:sym typeface="Monda"/>
              </a:rPr>
              <a:t>Naples </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Fun Fact: </a:t>
            </a:r>
            <a:r>
              <a:rPr lang="en" sz="2000">
                <a:latin typeface="Monda"/>
                <a:ea typeface="Monda"/>
                <a:cs typeface="Monda"/>
                <a:sym typeface="Monda"/>
              </a:rPr>
              <a:t>I spend all my money on coffee. </a:t>
            </a:r>
            <a:r>
              <a:rPr b="1" lang="en" sz="2000">
                <a:latin typeface="Monda"/>
                <a:ea typeface="Monda"/>
                <a:cs typeface="Monda"/>
                <a:sym typeface="Monda"/>
              </a:rPr>
              <a:t> </a:t>
            </a:r>
            <a:endParaRPr sz="2000">
              <a:latin typeface="Monda"/>
              <a:ea typeface="Monda"/>
              <a:cs typeface="Monda"/>
              <a:sym typeface="Monda"/>
            </a:endParaRPr>
          </a:p>
          <a:p>
            <a:pPr indent="0" lvl="0" marL="0" rtl="0" algn="l">
              <a:spcBef>
                <a:spcPts val="0"/>
              </a:spcBef>
              <a:spcAft>
                <a:spcPts val="1600"/>
              </a:spcAft>
              <a:buNone/>
            </a:pPr>
            <a:r>
              <a:t/>
            </a:r>
            <a:endParaRPr sz="2000">
              <a:latin typeface="Monda"/>
              <a:ea typeface="Monda"/>
              <a:cs typeface="Monda"/>
              <a:sym typeface="Monda"/>
            </a:endParaRPr>
          </a:p>
        </p:txBody>
      </p:sp>
      <p:sp>
        <p:nvSpPr>
          <p:cNvPr id="226" name="Google Shape;226;p22"/>
          <p:cNvSpPr txBox="1"/>
          <p:nvPr/>
        </p:nvSpPr>
        <p:spPr>
          <a:xfrm>
            <a:off x="49083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2003</a:t>
            </a:r>
            <a:endParaRPr b="1" sz="1800">
              <a:solidFill>
                <a:srgbClr val="FFFFFF"/>
              </a:solidFill>
              <a:latin typeface="Monda"/>
              <a:ea typeface="Monda"/>
              <a:cs typeface="Monda"/>
              <a:sym typeface="Monda"/>
            </a:endParaRPr>
          </a:p>
        </p:txBody>
      </p:sp>
      <p:sp>
        <p:nvSpPr>
          <p:cNvPr id="227" name="Google Shape;227;p22"/>
          <p:cNvSpPr txBox="1"/>
          <p:nvPr/>
        </p:nvSpPr>
        <p:spPr>
          <a:xfrm>
            <a:off x="69167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2019</a:t>
            </a:r>
            <a:endParaRPr b="1" sz="1800">
              <a:solidFill>
                <a:srgbClr val="FFFFFF"/>
              </a:solidFill>
              <a:latin typeface="Monda"/>
              <a:ea typeface="Monda"/>
              <a:cs typeface="Monda"/>
              <a:sym typeface="Monda"/>
            </a:endParaRPr>
          </a:p>
        </p:txBody>
      </p:sp>
      <p:pic>
        <p:nvPicPr>
          <p:cNvPr id="228" name="Google Shape;228;p22"/>
          <p:cNvPicPr preferRelativeResize="0"/>
          <p:nvPr/>
        </p:nvPicPr>
        <p:blipFill rotWithShape="1">
          <a:blip r:embed="rId3">
            <a:alphaModFix/>
          </a:blip>
          <a:srcRect b="0" l="10848" r="13180" t="2922"/>
          <a:stretch/>
        </p:blipFill>
        <p:spPr>
          <a:xfrm>
            <a:off x="4486125" y="1332300"/>
            <a:ext cx="2371874" cy="2203301"/>
          </a:xfrm>
          <a:prstGeom prst="rect">
            <a:avLst/>
          </a:prstGeom>
          <a:noFill/>
          <a:ln>
            <a:noFill/>
          </a:ln>
        </p:spPr>
      </p:pic>
      <p:pic>
        <p:nvPicPr>
          <p:cNvPr id="229" name="Google Shape;229;p22"/>
          <p:cNvPicPr preferRelativeResize="0"/>
          <p:nvPr/>
        </p:nvPicPr>
        <p:blipFill>
          <a:blip r:embed="rId4">
            <a:alphaModFix/>
          </a:blip>
          <a:stretch>
            <a:fillRect/>
          </a:stretch>
        </p:blipFill>
        <p:spPr>
          <a:xfrm>
            <a:off x="6998225" y="1307850"/>
            <a:ext cx="1678926" cy="2227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500"/>
                                        <p:tgtEl>
                                          <p:spTgt spid="2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3"/>
          <p:cNvSpPr txBox="1"/>
          <p:nvPr>
            <p:ph type="title"/>
          </p:nvPr>
        </p:nvSpPr>
        <p:spPr>
          <a:xfrm>
            <a:off x="949725" y="393750"/>
            <a:ext cx="7623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da"/>
                <a:ea typeface="Monda"/>
                <a:cs typeface="Monda"/>
                <a:sym typeface="Monda"/>
              </a:rPr>
              <a:t>External Events Chair: Andrea Espinosa</a:t>
            </a:r>
            <a:endParaRPr b="1" sz="3000">
              <a:latin typeface="Monda"/>
              <a:ea typeface="Monda"/>
              <a:cs typeface="Monda"/>
              <a:sym typeface="Monda"/>
            </a:endParaRPr>
          </a:p>
        </p:txBody>
      </p:sp>
      <p:sp>
        <p:nvSpPr>
          <p:cNvPr id="235" name="Google Shape;235;p23"/>
          <p:cNvSpPr txBox="1"/>
          <p:nvPr/>
        </p:nvSpPr>
        <p:spPr>
          <a:xfrm>
            <a:off x="49083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2002</a:t>
            </a:r>
            <a:endParaRPr b="1" sz="1800">
              <a:solidFill>
                <a:srgbClr val="FFFFFF"/>
              </a:solidFill>
              <a:latin typeface="Monda"/>
              <a:ea typeface="Monda"/>
              <a:cs typeface="Monda"/>
              <a:sym typeface="Monda"/>
            </a:endParaRPr>
          </a:p>
        </p:txBody>
      </p:sp>
      <p:sp>
        <p:nvSpPr>
          <p:cNvPr id="236" name="Google Shape;236;p23"/>
          <p:cNvSpPr txBox="1"/>
          <p:nvPr/>
        </p:nvSpPr>
        <p:spPr>
          <a:xfrm>
            <a:off x="69167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2019</a:t>
            </a:r>
            <a:endParaRPr b="1" sz="1800">
              <a:solidFill>
                <a:srgbClr val="FFFFFF"/>
              </a:solidFill>
              <a:latin typeface="Monda"/>
              <a:ea typeface="Monda"/>
              <a:cs typeface="Monda"/>
              <a:sym typeface="Monda"/>
            </a:endParaRPr>
          </a:p>
        </p:txBody>
      </p:sp>
      <p:sp>
        <p:nvSpPr>
          <p:cNvPr id="237" name="Google Shape;237;p23"/>
          <p:cNvSpPr txBox="1"/>
          <p:nvPr>
            <p:ph idx="1" type="body"/>
          </p:nvPr>
        </p:nvSpPr>
        <p:spPr>
          <a:xfrm>
            <a:off x="1177625" y="1559025"/>
            <a:ext cx="3615000" cy="3171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Monda"/>
                <a:ea typeface="Monda"/>
                <a:cs typeface="Monda"/>
                <a:sym typeface="Monda"/>
              </a:rPr>
              <a:t>Year: </a:t>
            </a:r>
            <a:r>
              <a:rPr lang="en" sz="2000">
                <a:latin typeface="Monda"/>
                <a:ea typeface="Monda"/>
                <a:cs typeface="Monda"/>
                <a:sym typeface="Monda"/>
              </a:rPr>
              <a:t>Junior?</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Major: </a:t>
            </a:r>
            <a:r>
              <a:rPr lang="en" sz="2000">
                <a:latin typeface="Monda"/>
                <a:ea typeface="Monda"/>
                <a:cs typeface="Monda"/>
                <a:sym typeface="Monda"/>
              </a:rPr>
              <a:t>Electrical Eng.</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Hometown: </a:t>
            </a:r>
            <a:r>
              <a:rPr lang="en" sz="2000">
                <a:latin typeface="Monda"/>
                <a:ea typeface="Monda"/>
                <a:cs typeface="Monda"/>
                <a:sym typeface="Monda"/>
              </a:rPr>
              <a:t>Daytona Beach</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Fun Fact: </a:t>
            </a:r>
            <a:r>
              <a:rPr lang="en" sz="2000">
                <a:latin typeface="Monda"/>
                <a:ea typeface="Monda"/>
                <a:cs typeface="Monda"/>
                <a:sym typeface="Monda"/>
              </a:rPr>
              <a:t>I have an active Helicopter Underwater Escape Training Certificate</a:t>
            </a:r>
            <a:endParaRPr sz="2000">
              <a:latin typeface="Monda"/>
              <a:ea typeface="Monda"/>
              <a:cs typeface="Monda"/>
              <a:sym typeface="Monda"/>
            </a:endParaRPr>
          </a:p>
          <a:p>
            <a:pPr indent="0" lvl="0" marL="0" rtl="0" algn="l">
              <a:spcBef>
                <a:spcPts val="0"/>
              </a:spcBef>
              <a:spcAft>
                <a:spcPts val="1600"/>
              </a:spcAft>
              <a:buNone/>
            </a:pPr>
            <a:r>
              <a:t/>
            </a:r>
            <a:endParaRPr sz="2000">
              <a:latin typeface="Monda"/>
              <a:ea typeface="Monda"/>
              <a:cs typeface="Monda"/>
              <a:sym typeface="Monda"/>
            </a:endParaRPr>
          </a:p>
        </p:txBody>
      </p:sp>
      <p:pic>
        <p:nvPicPr>
          <p:cNvPr id="238" name="Google Shape;238;p23"/>
          <p:cNvPicPr preferRelativeResize="0"/>
          <p:nvPr/>
        </p:nvPicPr>
        <p:blipFill rotWithShape="1">
          <a:blip r:embed="rId3">
            <a:alphaModFix/>
          </a:blip>
          <a:srcRect b="18992" l="15616" r="12186" t="20309"/>
          <a:stretch/>
        </p:blipFill>
        <p:spPr>
          <a:xfrm>
            <a:off x="4715388" y="1157125"/>
            <a:ext cx="2046374" cy="2293926"/>
          </a:xfrm>
          <a:prstGeom prst="rect">
            <a:avLst/>
          </a:prstGeom>
          <a:noFill/>
          <a:ln>
            <a:noFill/>
          </a:ln>
        </p:spPr>
      </p:pic>
      <p:pic>
        <p:nvPicPr>
          <p:cNvPr id="239" name="Google Shape;239;p23"/>
          <p:cNvPicPr preferRelativeResize="0"/>
          <p:nvPr/>
        </p:nvPicPr>
        <p:blipFill rotWithShape="1">
          <a:blip r:embed="rId4">
            <a:alphaModFix/>
          </a:blip>
          <a:srcRect b="8460" l="18488" r="3202" t="22191"/>
          <a:stretch/>
        </p:blipFill>
        <p:spPr>
          <a:xfrm>
            <a:off x="6861825" y="1157124"/>
            <a:ext cx="1942849" cy="22939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500"/>
                                        <p:tgtEl>
                                          <p:spTgt spid="2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4"/>
          <p:cNvSpPr txBox="1"/>
          <p:nvPr>
            <p:ph type="title"/>
          </p:nvPr>
        </p:nvSpPr>
        <p:spPr>
          <a:xfrm>
            <a:off x="1177625" y="393750"/>
            <a:ext cx="7395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da"/>
                <a:ea typeface="Monda"/>
                <a:cs typeface="Monda"/>
                <a:sym typeface="Monda"/>
              </a:rPr>
              <a:t>Internal Events Chair: Demi Padilla</a:t>
            </a:r>
            <a:endParaRPr b="1" sz="3000">
              <a:latin typeface="Monda"/>
              <a:ea typeface="Monda"/>
              <a:cs typeface="Monda"/>
              <a:sym typeface="Monda"/>
            </a:endParaRPr>
          </a:p>
        </p:txBody>
      </p:sp>
      <p:pic>
        <p:nvPicPr>
          <p:cNvPr id="245" name="Google Shape;245;p24"/>
          <p:cNvPicPr preferRelativeResize="0"/>
          <p:nvPr/>
        </p:nvPicPr>
        <p:blipFill rotWithShape="1">
          <a:blip r:embed="rId3">
            <a:alphaModFix/>
          </a:blip>
          <a:srcRect b="34318" l="8793" r="8793" t="25590"/>
          <a:stretch/>
        </p:blipFill>
        <p:spPr>
          <a:xfrm>
            <a:off x="6800975" y="1559036"/>
            <a:ext cx="1891998" cy="1892001"/>
          </a:xfrm>
          <a:prstGeom prst="rect">
            <a:avLst/>
          </a:prstGeom>
          <a:noFill/>
          <a:ln>
            <a:noFill/>
          </a:ln>
        </p:spPr>
      </p:pic>
      <p:sp>
        <p:nvSpPr>
          <p:cNvPr id="246" name="Google Shape;246;p24"/>
          <p:cNvSpPr txBox="1"/>
          <p:nvPr>
            <p:ph idx="1" type="body"/>
          </p:nvPr>
        </p:nvSpPr>
        <p:spPr>
          <a:xfrm>
            <a:off x="1177625" y="1559025"/>
            <a:ext cx="3615000" cy="3171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Monda"/>
                <a:ea typeface="Monda"/>
                <a:cs typeface="Monda"/>
                <a:sym typeface="Monda"/>
              </a:rPr>
              <a:t>Year: </a:t>
            </a:r>
            <a:r>
              <a:rPr lang="en" sz="2000">
                <a:latin typeface="Monda"/>
                <a:ea typeface="Monda"/>
                <a:cs typeface="Monda"/>
                <a:sym typeface="Monda"/>
              </a:rPr>
              <a:t>Sophomore</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Major: </a:t>
            </a:r>
            <a:r>
              <a:rPr lang="en" sz="2000">
                <a:latin typeface="Monda"/>
                <a:ea typeface="Monda"/>
                <a:cs typeface="Monda"/>
                <a:sym typeface="Monda"/>
              </a:rPr>
              <a:t>Mechanical Eng.</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Hometown: </a:t>
            </a:r>
            <a:r>
              <a:rPr lang="en" sz="2000">
                <a:latin typeface="Monda"/>
                <a:ea typeface="Monda"/>
                <a:cs typeface="Monda"/>
                <a:sym typeface="Monda"/>
              </a:rPr>
              <a:t>Plant City </a:t>
            </a:r>
            <a:r>
              <a:rPr lang="en" sz="2100">
                <a:solidFill>
                  <a:srgbClr val="000000"/>
                </a:solidFill>
                <a:latin typeface="Arial"/>
                <a:ea typeface="Arial"/>
                <a:cs typeface="Arial"/>
                <a:sym typeface="Arial"/>
              </a:rPr>
              <a:t>🍓</a:t>
            </a:r>
            <a:endParaRPr sz="2100">
              <a:solidFill>
                <a:srgbClr val="000000"/>
              </a:solidFill>
              <a:latin typeface="Arial"/>
              <a:ea typeface="Arial"/>
              <a:cs typeface="Arial"/>
              <a:sym typeface="Arial"/>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Fun Fact: </a:t>
            </a:r>
            <a:r>
              <a:rPr lang="en" sz="2000">
                <a:latin typeface="Monda"/>
                <a:ea typeface="Monda"/>
                <a:cs typeface="Monda"/>
                <a:sym typeface="Monda"/>
              </a:rPr>
              <a:t>I love astronomy and aerospace!</a:t>
            </a:r>
            <a:endParaRPr sz="2000">
              <a:latin typeface="Monda"/>
              <a:ea typeface="Monda"/>
              <a:cs typeface="Monda"/>
              <a:sym typeface="Monda"/>
            </a:endParaRPr>
          </a:p>
          <a:p>
            <a:pPr indent="0" lvl="0" marL="0" rtl="0" algn="l">
              <a:spcBef>
                <a:spcPts val="0"/>
              </a:spcBef>
              <a:spcAft>
                <a:spcPts val="1600"/>
              </a:spcAft>
              <a:buNone/>
            </a:pPr>
            <a:r>
              <a:t/>
            </a:r>
            <a:endParaRPr sz="2000">
              <a:latin typeface="Monda"/>
              <a:ea typeface="Monda"/>
              <a:cs typeface="Monda"/>
              <a:sym typeface="Monda"/>
            </a:endParaRPr>
          </a:p>
        </p:txBody>
      </p:sp>
      <p:pic>
        <p:nvPicPr>
          <p:cNvPr id="247" name="Google Shape;247;p24"/>
          <p:cNvPicPr preferRelativeResize="0"/>
          <p:nvPr/>
        </p:nvPicPr>
        <p:blipFill rotWithShape="1">
          <a:blip r:embed="rId4">
            <a:alphaModFix/>
          </a:blip>
          <a:srcRect b="25188" l="0" r="0" t="0"/>
          <a:stretch/>
        </p:blipFill>
        <p:spPr>
          <a:xfrm>
            <a:off x="4792575" y="1508534"/>
            <a:ext cx="1892000" cy="1993008"/>
          </a:xfrm>
          <a:prstGeom prst="rect">
            <a:avLst/>
          </a:prstGeom>
          <a:noFill/>
          <a:ln>
            <a:noFill/>
          </a:ln>
        </p:spPr>
      </p:pic>
      <p:sp>
        <p:nvSpPr>
          <p:cNvPr id="248" name="Google Shape;248;p24"/>
          <p:cNvSpPr txBox="1"/>
          <p:nvPr/>
        </p:nvSpPr>
        <p:spPr>
          <a:xfrm>
            <a:off x="49083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2009</a:t>
            </a:r>
            <a:endParaRPr b="1" sz="1800">
              <a:solidFill>
                <a:srgbClr val="FFFFFF"/>
              </a:solidFill>
              <a:latin typeface="Monda"/>
              <a:ea typeface="Monda"/>
              <a:cs typeface="Monda"/>
              <a:sym typeface="Monda"/>
            </a:endParaRPr>
          </a:p>
        </p:txBody>
      </p:sp>
      <p:sp>
        <p:nvSpPr>
          <p:cNvPr id="249" name="Google Shape;249;p24"/>
          <p:cNvSpPr txBox="1"/>
          <p:nvPr/>
        </p:nvSpPr>
        <p:spPr>
          <a:xfrm>
            <a:off x="69167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2019</a:t>
            </a:r>
            <a:endParaRPr b="1" sz="1800">
              <a:solidFill>
                <a:srgbClr val="FFFFFF"/>
              </a:solidFill>
              <a:latin typeface="Monda"/>
              <a:ea typeface="Monda"/>
              <a:cs typeface="Monda"/>
              <a:sym typeface="Mond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44"/>
                                        </p:tgtEl>
                                        <p:attrNameLst>
                                          <p:attrName>style.visibility</p:attrName>
                                        </p:attrNameLst>
                                      </p:cBhvr>
                                      <p:to>
                                        <p:strVal val="visible"/>
                                      </p:to>
                                    </p:set>
                                    <p:animEffect filter="fade" transition="in">
                                      <p:cBhvr>
                                        <p:cTn dur="15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25"/>
          <p:cNvSpPr txBox="1"/>
          <p:nvPr>
            <p:ph type="title"/>
          </p:nvPr>
        </p:nvSpPr>
        <p:spPr>
          <a:xfrm>
            <a:off x="1177625" y="383875"/>
            <a:ext cx="7395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Monda"/>
                <a:ea typeface="Monda"/>
                <a:cs typeface="Monda"/>
                <a:sym typeface="Monda"/>
              </a:rPr>
              <a:t>Fundraising Chair: Rushita Bachu</a:t>
            </a:r>
            <a:endParaRPr b="1" sz="3500">
              <a:latin typeface="Monda"/>
              <a:ea typeface="Monda"/>
              <a:cs typeface="Monda"/>
              <a:sym typeface="Monda"/>
            </a:endParaRPr>
          </a:p>
        </p:txBody>
      </p:sp>
      <p:sp>
        <p:nvSpPr>
          <p:cNvPr id="255" name="Google Shape;255;p25"/>
          <p:cNvSpPr txBox="1"/>
          <p:nvPr>
            <p:ph idx="1" type="body"/>
          </p:nvPr>
        </p:nvSpPr>
        <p:spPr>
          <a:xfrm>
            <a:off x="1177625" y="1559025"/>
            <a:ext cx="3615000" cy="3171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Monda"/>
                <a:ea typeface="Monda"/>
                <a:cs typeface="Monda"/>
                <a:sym typeface="Monda"/>
              </a:rPr>
              <a:t>Year: </a:t>
            </a:r>
            <a:r>
              <a:rPr lang="en" sz="2000">
                <a:latin typeface="Monda"/>
                <a:ea typeface="Monda"/>
                <a:cs typeface="Monda"/>
                <a:sym typeface="Monda"/>
              </a:rPr>
              <a:t>Sophomore</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Major: </a:t>
            </a:r>
            <a:r>
              <a:rPr lang="en" sz="2000">
                <a:latin typeface="Monda"/>
                <a:ea typeface="Monda"/>
                <a:cs typeface="Monda"/>
                <a:sym typeface="Monda"/>
              </a:rPr>
              <a:t>Computer Science </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Hometown: </a:t>
            </a:r>
            <a:r>
              <a:rPr lang="en" sz="2000">
                <a:latin typeface="Monda"/>
                <a:ea typeface="Monda"/>
                <a:cs typeface="Monda"/>
                <a:sym typeface="Monda"/>
              </a:rPr>
              <a:t>Jacksonville</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Fun Fact: </a:t>
            </a:r>
            <a:r>
              <a:rPr lang="en" sz="2000">
                <a:latin typeface="Monda"/>
                <a:ea typeface="Monda"/>
                <a:cs typeface="Monda"/>
                <a:sym typeface="Monda"/>
              </a:rPr>
              <a:t>I can live off of just boba </a:t>
            </a:r>
            <a:endParaRPr sz="2000">
              <a:latin typeface="Monda"/>
              <a:ea typeface="Monda"/>
              <a:cs typeface="Monda"/>
              <a:sym typeface="Monda"/>
            </a:endParaRPr>
          </a:p>
        </p:txBody>
      </p:sp>
      <p:sp>
        <p:nvSpPr>
          <p:cNvPr id="256" name="Google Shape;256;p25"/>
          <p:cNvSpPr txBox="1"/>
          <p:nvPr/>
        </p:nvSpPr>
        <p:spPr>
          <a:xfrm>
            <a:off x="49083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2001</a:t>
            </a:r>
            <a:endParaRPr b="1" sz="1800">
              <a:solidFill>
                <a:srgbClr val="FFFFFF"/>
              </a:solidFill>
              <a:latin typeface="Monda"/>
              <a:ea typeface="Monda"/>
              <a:cs typeface="Monda"/>
              <a:sym typeface="Monda"/>
            </a:endParaRPr>
          </a:p>
        </p:txBody>
      </p:sp>
      <p:sp>
        <p:nvSpPr>
          <p:cNvPr id="257" name="Google Shape;257;p25"/>
          <p:cNvSpPr txBox="1"/>
          <p:nvPr/>
        </p:nvSpPr>
        <p:spPr>
          <a:xfrm>
            <a:off x="69167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2019</a:t>
            </a:r>
            <a:endParaRPr b="1" sz="1800">
              <a:solidFill>
                <a:srgbClr val="FFFFFF"/>
              </a:solidFill>
              <a:latin typeface="Monda"/>
              <a:ea typeface="Monda"/>
              <a:cs typeface="Monda"/>
              <a:sym typeface="Monda"/>
            </a:endParaRPr>
          </a:p>
        </p:txBody>
      </p:sp>
      <p:pic>
        <p:nvPicPr>
          <p:cNvPr id="258" name="Google Shape;258;p25"/>
          <p:cNvPicPr preferRelativeResize="0"/>
          <p:nvPr/>
        </p:nvPicPr>
        <p:blipFill>
          <a:blip r:embed="rId3">
            <a:alphaModFix/>
          </a:blip>
          <a:stretch>
            <a:fillRect/>
          </a:stretch>
        </p:blipFill>
        <p:spPr>
          <a:xfrm>
            <a:off x="6835694" y="1022500"/>
            <a:ext cx="1822582" cy="2428549"/>
          </a:xfrm>
          <a:prstGeom prst="rect">
            <a:avLst/>
          </a:prstGeom>
          <a:noFill/>
          <a:ln>
            <a:noFill/>
          </a:ln>
        </p:spPr>
      </p:pic>
      <p:pic>
        <p:nvPicPr>
          <p:cNvPr id="259" name="Google Shape;259;p25"/>
          <p:cNvPicPr preferRelativeResize="0"/>
          <p:nvPr/>
        </p:nvPicPr>
        <p:blipFill>
          <a:blip r:embed="rId4">
            <a:alphaModFix/>
          </a:blip>
          <a:stretch>
            <a:fillRect/>
          </a:stretch>
        </p:blipFill>
        <p:spPr>
          <a:xfrm>
            <a:off x="4716625" y="1022500"/>
            <a:ext cx="1821399" cy="2428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5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26"/>
          <p:cNvSpPr txBox="1"/>
          <p:nvPr>
            <p:ph type="title"/>
          </p:nvPr>
        </p:nvSpPr>
        <p:spPr>
          <a:xfrm>
            <a:off x="1052525" y="1633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Monda"/>
                <a:ea typeface="Monda"/>
                <a:cs typeface="Monda"/>
                <a:sym typeface="Monda"/>
              </a:rPr>
              <a:t>Upcoming Events</a:t>
            </a:r>
            <a:endParaRPr b="1" sz="3500">
              <a:latin typeface="Monda"/>
              <a:ea typeface="Monda"/>
              <a:cs typeface="Monda"/>
              <a:sym typeface="Monda"/>
            </a:endParaRPr>
          </a:p>
        </p:txBody>
      </p:sp>
      <p:graphicFrame>
        <p:nvGraphicFramePr>
          <p:cNvPr id="265" name="Google Shape;265;p26"/>
          <p:cNvGraphicFramePr/>
          <p:nvPr/>
        </p:nvGraphicFramePr>
        <p:xfrm>
          <a:off x="1052538" y="1008200"/>
          <a:ext cx="3000000" cy="3000000"/>
        </p:xfrm>
        <a:graphic>
          <a:graphicData uri="http://schemas.openxmlformats.org/drawingml/2006/table">
            <a:tbl>
              <a:tblPr>
                <a:noFill/>
                <a:tableStyleId>{AD345130-684D-44DA-946F-B714987E675D}</a:tableStyleId>
              </a:tblPr>
              <a:tblGrid>
                <a:gridCol w="2500300"/>
                <a:gridCol w="1019125"/>
                <a:gridCol w="1759725"/>
                <a:gridCol w="1759725"/>
              </a:tblGrid>
              <a:tr h="357125">
                <a:tc>
                  <a:txBody>
                    <a:bodyPr/>
                    <a:lstStyle/>
                    <a:p>
                      <a:pPr indent="0" lvl="0" marL="0" rtl="0" algn="ctr">
                        <a:spcBef>
                          <a:spcPts val="0"/>
                        </a:spcBef>
                        <a:spcAft>
                          <a:spcPts val="0"/>
                        </a:spcAft>
                        <a:buNone/>
                      </a:pPr>
                      <a:r>
                        <a:rPr b="1" lang="en" sz="1100">
                          <a:solidFill>
                            <a:srgbClr val="FFFFFF"/>
                          </a:solidFill>
                          <a:latin typeface="Monda"/>
                          <a:ea typeface="Monda"/>
                          <a:cs typeface="Monda"/>
                          <a:sym typeface="Monda"/>
                        </a:rPr>
                        <a:t>Event</a:t>
                      </a:r>
                      <a:endParaRPr b="1"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sz="1100">
                          <a:solidFill>
                            <a:srgbClr val="FFFFFF"/>
                          </a:solidFill>
                          <a:latin typeface="Monda"/>
                          <a:ea typeface="Monda"/>
                          <a:cs typeface="Monda"/>
                          <a:sym typeface="Monda"/>
                        </a:rPr>
                        <a:t>Date</a:t>
                      </a:r>
                      <a:endParaRPr b="1"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sz="1100">
                          <a:solidFill>
                            <a:srgbClr val="FFFFFF"/>
                          </a:solidFill>
                          <a:latin typeface="Monda"/>
                          <a:ea typeface="Monda"/>
                          <a:cs typeface="Monda"/>
                          <a:sym typeface="Monda"/>
                        </a:rPr>
                        <a:t>Time</a:t>
                      </a:r>
                      <a:endParaRPr b="1"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3C78D8"/>
                    </a:solidFill>
                  </a:tcPr>
                </a:tc>
                <a:tc>
                  <a:txBody>
                    <a:bodyPr/>
                    <a:lstStyle/>
                    <a:p>
                      <a:pPr indent="0" lvl="0" marL="0" rtl="0" algn="ctr">
                        <a:spcBef>
                          <a:spcPts val="0"/>
                        </a:spcBef>
                        <a:spcAft>
                          <a:spcPts val="0"/>
                        </a:spcAft>
                        <a:buNone/>
                      </a:pPr>
                      <a:r>
                        <a:rPr b="1" lang="en" sz="1100">
                          <a:solidFill>
                            <a:srgbClr val="FFFFFF"/>
                          </a:solidFill>
                          <a:latin typeface="Monda"/>
                          <a:ea typeface="Monda"/>
                          <a:cs typeface="Monda"/>
                          <a:sym typeface="Monda"/>
                        </a:rPr>
                        <a:t>Location</a:t>
                      </a:r>
                      <a:endParaRPr b="1"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3C78D8"/>
                    </a:solidFill>
                  </a:tcPr>
                </a:tc>
              </a:tr>
              <a:tr h="523750">
                <a:tc>
                  <a:txBody>
                    <a:bodyPr/>
                    <a:lstStyle/>
                    <a:p>
                      <a:pPr indent="0" lvl="0" marL="0" rtl="0" algn="ctr">
                        <a:spcBef>
                          <a:spcPts val="0"/>
                        </a:spcBef>
                        <a:spcAft>
                          <a:spcPts val="0"/>
                        </a:spcAft>
                        <a:buNone/>
                      </a:pPr>
                      <a:r>
                        <a:rPr b="1" lang="en" sz="1100">
                          <a:solidFill>
                            <a:srgbClr val="FFFFFF"/>
                          </a:solidFill>
                          <a:latin typeface="Monda"/>
                          <a:ea typeface="Monda"/>
                          <a:cs typeface="Monda"/>
                          <a:sym typeface="Monda"/>
                        </a:rPr>
                        <a:t>IEEE and MECH Arduino Workshop</a:t>
                      </a:r>
                      <a:endParaRPr b="1"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9/17</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5pm</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DFX</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23750">
                <a:tc>
                  <a:txBody>
                    <a:bodyPr/>
                    <a:lstStyle/>
                    <a:p>
                      <a:pPr indent="0" lvl="0" marL="0" rtl="0" algn="ctr">
                        <a:spcBef>
                          <a:spcPts val="0"/>
                        </a:spcBef>
                        <a:spcAft>
                          <a:spcPts val="0"/>
                        </a:spcAft>
                        <a:buNone/>
                      </a:pPr>
                      <a:r>
                        <a:rPr b="1" lang="en" sz="1100">
                          <a:solidFill>
                            <a:srgbClr val="FFFFFF"/>
                          </a:solidFill>
                          <a:latin typeface="Monda"/>
                          <a:ea typeface="Monda"/>
                          <a:cs typeface="Monda"/>
                          <a:sym typeface="Monda"/>
                        </a:rPr>
                        <a:t>How to Build a MECH Project Part 1 of 5</a:t>
                      </a:r>
                      <a:endParaRPr b="1"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9/20</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3-4pm</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DFX</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r>
              <a:tr h="357125">
                <a:tc>
                  <a:txBody>
                    <a:bodyPr/>
                    <a:lstStyle/>
                    <a:p>
                      <a:pPr indent="0" lvl="0" marL="0" rtl="0" algn="ctr">
                        <a:spcBef>
                          <a:spcPts val="0"/>
                        </a:spcBef>
                        <a:spcAft>
                          <a:spcPts val="0"/>
                        </a:spcAft>
                        <a:buNone/>
                      </a:pPr>
                      <a:r>
                        <a:rPr b="1" lang="en" sz="1100">
                          <a:solidFill>
                            <a:srgbClr val="FFFFFF"/>
                          </a:solidFill>
                          <a:latin typeface="Monda"/>
                          <a:ea typeface="Monda"/>
                          <a:cs typeface="Monda"/>
                          <a:sym typeface="Monda"/>
                        </a:rPr>
                        <a:t>MECH Game Night!</a:t>
                      </a:r>
                      <a:endParaRPr b="1"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9/27</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5-last man standing pm</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DFX</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1036150">
                <a:tc>
                  <a:txBody>
                    <a:bodyPr/>
                    <a:lstStyle/>
                    <a:p>
                      <a:pPr indent="0" lvl="0" marL="0" rtl="0" algn="ctr">
                        <a:spcBef>
                          <a:spcPts val="0"/>
                        </a:spcBef>
                        <a:spcAft>
                          <a:spcPts val="0"/>
                        </a:spcAft>
                        <a:buNone/>
                      </a:pPr>
                      <a:r>
                        <a:t/>
                      </a:r>
                      <a:endParaRPr b="1" sz="1100">
                        <a:solidFill>
                          <a:srgbClr val="FFFFFF"/>
                        </a:solidFill>
                        <a:latin typeface="Monda"/>
                        <a:ea typeface="Monda"/>
                        <a:cs typeface="Monda"/>
                        <a:sym typeface="Monda"/>
                      </a:endParaRPr>
                    </a:p>
                    <a:p>
                      <a:pPr indent="0" lvl="0" marL="0" rtl="0" algn="ctr">
                        <a:spcBef>
                          <a:spcPts val="0"/>
                        </a:spcBef>
                        <a:spcAft>
                          <a:spcPts val="0"/>
                        </a:spcAft>
                        <a:buNone/>
                      </a:pPr>
                      <a:r>
                        <a:t/>
                      </a:r>
                      <a:endParaRPr b="1" sz="1100">
                        <a:solidFill>
                          <a:srgbClr val="FFFFFF"/>
                        </a:solidFill>
                        <a:latin typeface="Monda"/>
                        <a:ea typeface="Monda"/>
                        <a:cs typeface="Monda"/>
                        <a:sym typeface="Monda"/>
                      </a:endParaRPr>
                    </a:p>
                    <a:p>
                      <a:pPr indent="0" lvl="0" marL="0" rtl="0" algn="ctr">
                        <a:spcBef>
                          <a:spcPts val="0"/>
                        </a:spcBef>
                        <a:spcAft>
                          <a:spcPts val="0"/>
                        </a:spcAft>
                        <a:buNone/>
                      </a:pPr>
                      <a:r>
                        <a:rPr b="1" lang="en" sz="1100">
                          <a:solidFill>
                            <a:srgbClr val="FFFFFF"/>
                          </a:solidFill>
                          <a:latin typeface="Monda"/>
                          <a:ea typeface="Monda"/>
                          <a:cs typeface="Monda"/>
                          <a:sym typeface="Monda"/>
                        </a:rPr>
                        <a:t>Chipotle Fundraiser</a:t>
                      </a:r>
                      <a:endParaRPr b="1" sz="1100">
                        <a:solidFill>
                          <a:srgbClr val="FFFFFF"/>
                        </a:solidFill>
                        <a:latin typeface="Monda"/>
                        <a:ea typeface="Monda"/>
                        <a:cs typeface="Monda"/>
                        <a:sym typeface="Monda"/>
                      </a:endParaRPr>
                    </a:p>
                    <a:p>
                      <a:pPr indent="0" lvl="0" marL="0" rtl="0" algn="ctr">
                        <a:spcBef>
                          <a:spcPts val="0"/>
                        </a:spcBef>
                        <a:spcAft>
                          <a:spcPts val="0"/>
                        </a:spcAft>
                        <a:buNone/>
                      </a:pPr>
                      <a:r>
                        <a:t/>
                      </a:r>
                      <a:endParaRPr b="1" sz="1100">
                        <a:solidFill>
                          <a:srgbClr val="FFFFFF"/>
                        </a:solidFill>
                        <a:latin typeface="Monda"/>
                        <a:ea typeface="Monda"/>
                        <a:cs typeface="Monda"/>
                        <a:sym typeface="Monda"/>
                      </a:endParaRPr>
                    </a:p>
                    <a:p>
                      <a:pPr indent="0" lvl="0" marL="0" rtl="0" algn="ctr">
                        <a:spcBef>
                          <a:spcPts val="0"/>
                        </a:spcBef>
                        <a:spcAft>
                          <a:spcPts val="0"/>
                        </a:spcAft>
                        <a:buNone/>
                      </a:pPr>
                      <a:r>
                        <a:t/>
                      </a:r>
                      <a:endParaRPr b="1"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TBD</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TBD</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You guess</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r>
              <a:tr h="560375">
                <a:tc>
                  <a:txBody>
                    <a:bodyPr/>
                    <a:lstStyle/>
                    <a:p>
                      <a:pPr indent="0" lvl="0" marL="0" rtl="0" algn="ctr">
                        <a:spcBef>
                          <a:spcPts val="0"/>
                        </a:spcBef>
                        <a:spcAft>
                          <a:spcPts val="0"/>
                        </a:spcAft>
                        <a:buNone/>
                      </a:pPr>
                      <a:r>
                        <a:rPr b="1" lang="en" sz="1100">
                          <a:solidFill>
                            <a:srgbClr val="FFFFFF"/>
                          </a:solidFill>
                          <a:latin typeface="Monda"/>
                          <a:ea typeface="Monda"/>
                          <a:cs typeface="Monda"/>
                          <a:sym typeface="Monda"/>
                        </a:rPr>
                        <a:t>MECH Takes Roboticon</a:t>
                      </a:r>
                      <a:endParaRPr b="1"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10/12</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TBD</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Yuengling Center</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531225">
                <a:tc>
                  <a:txBody>
                    <a:bodyPr/>
                    <a:lstStyle/>
                    <a:p>
                      <a:pPr indent="0" lvl="0" marL="0" rtl="0" algn="ctr">
                        <a:spcBef>
                          <a:spcPts val="0"/>
                        </a:spcBef>
                        <a:spcAft>
                          <a:spcPts val="0"/>
                        </a:spcAft>
                        <a:buNone/>
                      </a:pPr>
                      <a:r>
                        <a:rPr b="1" lang="en" sz="1100">
                          <a:solidFill>
                            <a:srgbClr val="FFFFFF"/>
                          </a:solidFill>
                          <a:latin typeface="Monda"/>
                          <a:ea typeface="Monda"/>
                          <a:cs typeface="Monda"/>
                          <a:sym typeface="Monda"/>
                        </a:rPr>
                        <a:t>HackJam</a:t>
                      </a:r>
                      <a:endParaRPr b="1"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TBD</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TBD</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c>
                  <a:txBody>
                    <a:bodyPr/>
                    <a:lstStyle/>
                    <a:p>
                      <a:pPr indent="0" lvl="0" marL="0" rtl="0" algn="ctr">
                        <a:spcBef>
                          <a:spcPts val="0"/>
                        </a:spcBef>
                        <a:spcAft>
                          <a:spcPts val="0"/>
                        </a:spcAft>
                        <a:buNone/>
                      </a:pPr>
                      <a:r>
                        <a:rPr lang="en" sz="1100">
                          <a:solidFill>
                            <a:srgbClr val="FFFFFF"/>
                          </a:solidFill>
                          <a:latin typeface="Monda"/>
                          <a:ea typeface="Monda"/>
                          <a:cs typeface="Monda"/>
                          <a:sym typeface="Monda"/>
                        </a:rPr>
                        <a:t>TBD</a:t>
                      </a:r>
                      <a:endParaRPr sz="1100">
                        <a:solidFill>
                          <a:srgbClr val="FFFFFF"/>
                        </a:solidFill>
                        <a:latin typeface="Monda"/>
                        <a:ea typeface="Monda"/>
                        <a:cs typeface="Monda"/>
                        <a:sym typeface="Mond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9FC5E8"/>
                    </a:solidFill>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500"/>
                                        <p:tgtEl>
                                          <p:spTgt spid="26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27"/>
          <p:cNvSpPr txBox="1"/>
          <p:nvPr/>
        </p:nvSpPr>
        <p:spPr>
          <a:xfrm>
            <a:off x="1057250" y="148350"/>
            <a:ext cx="2201700" cy="75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da"/>
                <a:ea typeface="Monda"/>
                <a:cs typeface="Monda"/>
                <a:sym typeface="Monda"/>
              </a:rPr>
              <a:t>Projects</a:t>
            </a:r>
            <a:endParaRPr b="1" sz="3600">
              <a:solidFill>
                <a:srgbClr val="FFFFFF"/>
              </a:solidFill>
              <a:latin typeface="Monda"/>
              <a:ea typeface="Monda"/>
              <a:cs typeface="Monda"/>
              <a:sym typeface="Monda"/>
            </a:endParaRPr>
          </a:p>
        </p:txBody>
      </p:sp>
      <p:pic>
        <p:nvPicPr>
          <p:cNvPr id="271" name="Google Shape;271;p27"/>
          <p:cNvPicPr preferRelativeResize="0"/>
          <p:nvPr/>
        </p:nvPicPr>
        <p:blipFill>
          <a:blip r:embed="rId3">
            <a:alphaModFix/>
          </a:blip>
          <a:stretch>
            <a:fillRect/>
          </a:stretch>
        </p:blipFill>
        <p:spPr>
          <a:xfrm>
            <a:off x="422164" y="3348425"/>
            <a:ext cx="1617114" cy="1666499"/>
          </a:xfrm>
          <a:prstGeom prst="rect">
            <a:avLst/>
          </a:prstGeom>
          <a:noFill/>
          <a:ln>
            <a:noFill/>
          </a:ln>
        </p:spPr>
      </p:pic>
      <p:pic>
        <p:nvPicPr>
          <p:cNvPr id="272" name="Google Shape;272;p27"/>
          <p:cNvPicPr preferRelativeResize="0"/>
          <p:nvPr/>
        </p:nvPicPr>
        <p:blipFill>
          <a:blip r:embed="rId4">
            <a:alphaModFix/>
          </a:blip>
          <a:stretch>
            <a:fillRect/>
          </a:stretch>
        </p:blipFill>
        <p:spPr>
          <a:xfrm>
            <a:off x="2319588" y="1026638"/>
            <a:ext cx="1956024" cy="1100252"/>
          </a:xfrm>
          <a:prstGeom prst="rect">
            <a:avLst/>
          </a:prstGeom>
          <a:noFill/>
          <a:ln>
            <a:noFill/>
          </a:ln>
        </p:spPr>
      </p:pic>
      <p:pic>
        <p:nvPicPr>
          <p:cNvPr id="273" name="Google Shape;273;p27"/>
          <p:cNvPicPr preferRelativeResize="0"/>
          <p:nvPr/>
        </p:nvPicPr>
        <p:blipFill>
          <a:blip r:embed="rId5">
            <a:alphaModFix/>
          </a:blip>
          <a:stretch>
            <a:fillRect/>
          </a:stretch>
        </p:blipFill>
        <p:spPr>
          <a:xfrm>
            <a:off x="2175900" y="2253403"/>
            <a:ext cx="2201580" cy="1467711"/>
          </a:xfrm>
          <a:prstGeom prst="rect">
            <a:avLst/>
          </a:prstGeom>
          <a:noFill/>
          <a:ln>
            <a:noFill/>
          </a:ln>
        </p:spPr>
      </p:pic>
      <p:pic>
        <p:nvPicPr>
          <p:cNvPr id="274" name="Google Shape;274;p27"/>
          <p:cNvPicPr preferRelativeResize="0"/>
          <p:nvPr/>
        </p:nvPicPr>
        <p:blipFill>
          <a:blip r:embed="rId6">
            <a:alphaModFix/>
          </a:blip>
          <a:stretch>
            <a:fillRect/>
          </a:stretch>
        </p:blipFill>
        <p:spPr>
          <a:xfrm>
            <a:off x="4851525" y="473301"/>
            <a:ext cx="1524001" cy="2286001"/>
          </a:xfrm>
          <a:prstGeom prst="rect">
            <a:avLst/>
          </a:prstGeom>
          <a:noFill/>
          <a:ln>
            <a:noFill/>
          </a:ln>
        </p:spPr>
      </p:pic>
      <p:sp>
        <p:nvSpPr>
          <p:cNvPr id="275" name="Google Shape;275;p27"/>
          <p:cNvSpPr txBox="1"/>
          <p:nvPr/>
        </p:nvSpPr>
        <p:spPr>
          <a:xfrm>
            <a:off x="2298676" y="3946563"/>
            <a:ext cx="1956000" cy="978900"/>
          </a:xfrm>
          <a:prstGeom prst="rect">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Your project here? 🤖</a:t>
            </a:r>
            <a:endParaRPr b="1" sz="1800">
              <a:solidFill>
                <a:srgbClr val="FFFFFF"/>
              </a:solidFill>
              <a:latin typeface="Monda"/>
              <a:ea typeface="Monda"/>
              <a:cs typeface="Monda"/>
              <a:sym typeface="Monda"/>
            </a:endParaRPr>
          </a:p>
        </p:txBody>
      </p:sp>
      <p:pic>
        <p:nvPicPr>
          <p:cNvPr id="276" name="Google Shape;276;p27"/>
          <p:cNvPicPr preferRelativeResize="0"/>
          <p:nvPr/>
        </p:nvPicPr>
        <p:blipFill>
          <a:blip r:embed="rId7">
            <a:alphaModFix/>
          </a:blip>
          <a:stretch>
            <a:fillRect/>
          </a:stretch>
        </p:blipFill>
        <p:spPr>
          <a:xfrm>
            <a:off x="4661891" y="3031138"/>
            <a:ext cx="1956021" cy="1467726"/>
          </a:xfrm>
          <a:prstGeom prst="rect">
            <a:avLst/>
          </a:prstGeom>
          <a:noFill/>
          <a:ln>
            <a:noFill/>
          </a:ln>
        </p:spPr>
      </p:pic>
      <p:pic>
        <p:nvPicPr>
          <p:cNvPr id="277" name="Google Shape;277;p27"/>
          <p:cNvPicPr preferRelativeResize="0"/>
          <p:nvPr/>
        </p:nvPicPr>
        <p:blipFill>
          <a:blip r:embed="rId8">
            <a:alphaModFix/>
          </a:blip>
          <a:stretch>
            <a:fillRect/>
          </a:stretch>
        </p:blipFill>
        <p:spPr>
          <a:xfrm>
            <a:off x="6972362" y="808050"/>
            <a:ext cx="1714500" cy="2285991"/>
          </a:xfrm>
          <a:prstGeom prst="rect">
            <a:avLst/>
          </a:prstGeom>
          <a:noFill/>
          <a:ln>
            <a:noFill/>
          </a:ln>
        </p:spPr>
      </p:pic>
      <p:pic>
        <p:nvPicPr>
          <p:cNvPr id="278" name="Google Shape;278;p27"/>
          <p:cNvPicPr preferRelativeResize="0"/>
          <p:nvPr/>
        </p:nvPicPr>
        <p:blipFill>
          <a:blip r:embed="rId9">
            <a:alphaModFix/>
          </a:blip>
          <a:stretch>
            <a:fillRect/>
          </a:stretch>
        </p:blipFill>
        <p:spPr>
          <a:xfrm>
            <a:off x="6849550" y="3518461"/>
            <a:ext cx="1863192" cy="1241700"/>
          </a:xfrm>
          <a:prstGeom prst="rect">
            <a:avLst/>
          </a:prstGeom>
          <a:noFill/>
          <a:ln>
            <a:noFill/>
          </a:ln>
        </p:spPr>
      </p:pic>
      <p:pic>
        <p:nvPicPr>
          <p:cNvPr id="279" name="Google Shape;279;p27"/>
          <p:cNvPicPr preferRelativeResize="0"/>
          <p:nvPr/>
        </p:nvPicPr>
        <p:blipFill rotWithShape="1">
          <a:blip r:embed="rId10">
            <a:alphaModFix/>
          </a:blip>
          <a:srcRect b="0" l="30337" r="10339" t="0"/>
          <a:stretch/>
        </p:blipFill>
        <p:spPr>
          <a:xfrm>
            <a:off x="422187" y="1423373"/>
            <a:ext cx="1321498" cy="167068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5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Google Shape;284;p28"/>
          <p:cNvSpPr txBox="1"/>
          <p:nvPr/>
        </p:nvSpPr>
        <p:spPr>
          <a:xfrm>
            <a:off x="2376325" y="799125"/>
            <a:ext cx="4638300" cy="1124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Monda"/>
                <a:ea typeface="Monda"/>
                <a:cs typeface="Monda"/>
                <a:sym typeface="Monda"/>
              </a:rPr>
              <a:t>Project Ideas?</a:t>
            </a:r>
            <a:endParaRPr b="1" sz="3600">
              <a:solidFill>
                <a:srgbClr val="FFFFFF"/>
              </a:solidFill>
              <a:latin typeface="Monda"/>
              <a:ea typeface="Monda"/>
              <a:cs typeface="Monda"/>
              <a:sym typeface="Monda"/>
            </a:endParaRPr>
          </a:p>
        </p:txBody>
      </p:sp>
      <p:pic>
        <p:nvPicPr>
          <p:cNvPr id="285" name="Google Shape;285;p28"/>
          <p:cNvPicPr preferRelativeResize="0"/>
          <p:nvPr/>
        </p:nvPicPr>
        <p:blipFill>
          <a:blip r:embed="rId3">
            <a:alphaModFix/>
          </a:blip>
          <a:stretch>
            <a:fillRect/>
          </a:stretch>
        </p:blipFill>
        <p:spPr>
          <a:xfrm>
            <a:off x="5406350" y="2121000"/>
            <a:ext cx="2703200" cy="1520550"/>
          </a:xfrm>
          <a:prstGeom prst="rect">
            <a:avLst/>
          </a:prstGeom>
          <a:noFill/>
          <a:ln>
            <a:noFill/>
          </a:ln>
        </p:spPr>
      </p:pic>
      <p:pic>
        <p:nvPicPr>
          <p:cNvPr id="286" name="Google Shape;286;p28"/>
          <p:cNvPicPr preferRelativeResize="0"/>
          <p:nvPr/>
        </p:nvPicPr>
        <p:blipFill>
          <a:blip r:embed="rId4">
            <a:alphaModFix/>
          </a:blip>
          <a:stretch>
            <a:fillRect/>
          </a:stretch>
        </p:blipFill>
        <p:spPr>
          <a:xfrm>
            <a:off x="1391975" y="2121000"/>
            <a:ext cx="3041100" cy="1520550"/>
          </a:xfrm>
          <a:prstGeom prst="rect">
            <a:avLst/>
          </a:prstGeom>
          <a:noFill/>
          <a:ln>
            <a:noFill/>
          </a:ln>
        </p:spPr>
      </p:pic>
      <p:sp>
        <p:nvSpPr>
          <p:cNvPr id="287" name="Google Shape;287;p28"/>
          <p:cNvSpPr txBox="1"/>
          <p:nvPr/>
        </p:nvSpPr>
        <p:spPr>
          <a:xfrm>
            <a:off x="2837100" y="4062150"/>
            <a:ext cx="3469800" cy="63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Monda"/>
                <a:ea typeface="Monda"/>
                <a:cs typeface="Monda"/>
                <a:sym typeface="Monda"/>
              </a:rPr>
              <a:t>m</a:t>
            </a:r>
            <a:r>
              <a:rPr lang="en" sz="2400">
                <a:solidFill>
                  <a:srgbClr val="FFFFFF"/>
                </a:solidFill>
                <a:latin typeface="Monda"/>
                <a:ea typeface="Monda"/>
                <a:cs typeface="Monda"/>
                <a:sym typeface="Monda"/>
              </a:rPr>
              <a:t>echusf@gmail.com</a:t>
            </a:r>
            <a:endParaRPr sz="2400">
              <a:solidFill>
                <a:srgbClr val="FFFFFF"/>
              </a:solidFill>
              <a:latin typeface="Monda"/>
              <a:ea typeface="Monda"/>
              <a:cs typeface="Monda"/>
              <a:sym typeface="Mond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pic>
        <p:nvPicPr>
          <p:cNvPr id="292" name="Google Shape;292;p29"/>
          <p:cNvPicPr preferRelativeResize="0"/>
          <p:nvPr/>
        </p:nvPicPr>
        <p:blipFill>
          <a:blip r:embed="rId3">
            <a:alphaModFix/>
          </a:blip>
          <a:stretch>
            <a:fillRect/>
          </a:stretch>
        </p:blipFill>
        <p:spPr>
          <a:xfrm>
            <a:off x="619378" y="1449078"/>
            <a:ext cx="990700" cy="967326"/>
          </a:xfrm>
          <a:prstGeom prst="rect">
            <a:avLst/>
          </a:prstGeom>
          <a:noFill/>
          <a:ln>
            <a:noFill/>
          </a:ln>
        </p:spPr>
      </p:pic>
      <p:pic>
        <p:nvPicPr>
          <p:cNvPr id="293" name="Google Shape;293;p29"/>
          <p:cNvPicPr preferRelativeResize="0"/>
          <p:nvPr/>
        </p:nvPicPr>
        <p:blipFill>
          <a:blip r:embed="rId4">
            <a:alphaModFix/>
          </a:blip>
          <a:stretch>
            <a:fillRect/>
          </a:stretch>
        </p:blipFill>
        <p:spPr>
          <a:xfrm>
            <a:off x="1809653" y="1437384"/>
            <a:ext cx="990700" cy="990700"/>
          </a:xfrm>
          <a:prstGeom prst="rect">
            <a:avLst/>
          </a:prstGeom>
          <a:noFill/>
          <a:ln>
            <a:noFill/>
          </a:ln>
        </p:spPr>
      </p:pic>
      <p:pic>
        <p:nvPicPr>
          <p:cNvPr id="294" name="Google Shape;294;p29"/>
          <p:cNvPicPr preferRelativeResize="0"/>
          <p:nvPr/>
        </p:nvPicPr>
        <p:blipFill>
          <a:blip r:embed="rId5">
            <a:alphaModFix/>
          </a:blip>
          <a:stretch>
            <a:fillRect/>
          </a:stretch>
        </p:blipFill>
        <p:spPr>
          <a:xfrm>
            <a:off x="2800350" y="3253997"/>
            <a:ext cx="3543298" cy="1103775"/>
          </a:xfrm>
          <a:prstGeom prst="rect">
            <a:avLst/>
          </a:prstGeom>
          <a:noFill/>
          <a:ln>
            <a:noFill/>
          </a:ln>
        </p:spPr>
      </p:pic>
      <p:pic>
        <p:nvPicPr>
          <p:cNvPr id="295" name="Google Shape;295;p29"/>
          <p:cNvPicPr preferRelativeResize="0"/>
          <p:nvPr/>
        </p:nvPicPr>
        <p:blipFill>
          <a:blip r:embed="rId6">
            <a:alphaModFix/>
          </a:blip>
          <a:stretch>
            <a:fillRect/>
          </a:stretch>
        </p:blipFill>
        <p:spPr>
          <a:xfrm>
            <a:off x="3450203" y="1448072"/>
            <a:ext cx="990700" cy="968841"/>
          </a:xfrm>
          <a:prstGeom prst="rect">
            <a:avLst/>
          </a:prstGeom>
          <a:noFill/>
          <a:ln>
            <a:noFill/>
          </a:ln>
        </p:spPr>
      </p:pic>
      <p:pic>
        <p:nvPicPr>
          <p:cNvPr id="296" name="Google Shape;296;p29"/>
          <p:cNvPicPr preferRelativeResize="0"/>
          <p:nvPr/>
        </p:nvPicPr>
        <p:blipFill>
          <a:blip r:embed="rId7">
            <a:alphaModFix/>
          </a:blip>
          <a:stretch>
            <a:fillRect/>
          </a:stretch>
        </p:blipFill>
        <p:spPr>
          <a:xfrm>
            <a:off x="4604472" y="1437147"/>
            <a:ext cx="990700" cy="990700"/>
          </a:xfrm>
          <a:prstGeom prst="rect">
            <a:avLst/>
          </a:prstGeom>
          <a:noFill/>
          <a:ln>
            <a:noFill/>
          </a:ln>
        </p:spPr>
      </p:pic>
      <p:sp>
        <p:nvSpPr>
          <p:cNvPr id="297" name="Google Shape;297;p29"/>
          <p:cNvSpPr txBox="1"/>
          <p:nvPr/>
        </p:nvSpPr>
        <p:spPr>
          <a:xfrm>
            <a:off x="1445250" y="4357763"/>
            <a:ext cx="6253500" cy="49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Monda"/>
                <a:ea typeface="Monda"/>
                <a:cs typeface="Monda"/>
                <a:sym typeface="Monda"/>
              </a:rPr>
              <a:t>Mechanical Electrical Computer Hub</a:t>
            </a:r>
            <a:endParaRPr>
              <a:latin typeface="Lato"/>
              <a:ea typeface="Lato"/>
              <a:cs typeface="Lato"/>
              <a:sym typeface="Lato"/>
            </a:endParaRPr>
          </a:p>
        </p:txBody>
      </p:sp>
      <p:sp>
        <p:nvSpPr>
          <p:cNvPr id="298" name="Google Shape;298;p29"/>
          <p:cNvSpPr txBox="1"/>
          <p:nvPr/>
        </p:nvSpPr>
        <p:spPr>
          <a:xfrm>
            <a:off x="1259550" y="2518225"/>
            <a:ext cx="6624900" cy="581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FFFF"/>
                </a:solidFill>
                <a:latin typeface="Monda"/>
                <a:ea typeface="Monda"/>
                <a:cs typeface="Monda"/>
                <a:sym typeface="Monda"/>
              </a:rPr>
              <a:t>MECH USF</a:t>
            </a:r>
            <a:endParaRPr b="1" sz="2400">
              <a:solidFill>
                <a:srgbClr val="FFFFFF"/>
              </a:solidFill>
              <a:latin typeface="Monda"/>
              <a:ea typeface="Monda"/>
              <a:cs typeface="Monda"/>
              <a:sym typeface="Monda"/>
            </a:endParaRPr>
          </a:p>
        </p:txBody>
      </p:sp>
      <p:sp>
        <p:nvSpPr>
          <p:cNvPr id="299" name="Google Shape;299;p29"/>
          <p:cNvSpPr txBox="1"/>
          <p:nvPr/>
        </p:nvSpPr>
        <p:spPr>
          <a:xfrm>
            <a:off x="1259550" y="270070"/>
            <a:ext cx="3633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da"/>
                <a:ea typeface="Monda"/>
                <a:cs typeface="Monda"/>
                <a:sym typeface="Monda"/>
              </a:rPr>
              <a:t>How Do I Join?</a:t>
            </a:r>
            <a:endParaRPr b="1" sz="3600">
              <a:solidFill>
                <a:srgbClr val="FFFFFF"/>
              </a:solidFill>
              <a:latin typeface="Monda"/>
              <a:ea typeface="Monda"/>
              <a:cs typeface="Monda"/>
              <a:sym typeface="Monda"/>
            </a:endParaRPr>
          </a:p>
        </p:txBody>
      </p:sp>
      <p:pic>
        <p:nvPicPr>
          <p:cNvPr id="300" name="Google Shape;300;p29"/>
          <p:cNvPicPr preferRelativeResize="0"/>
          <p:nvPr/>
        </p:nvPicPr>
        <p:blipFill>
          <a:blip r:embed="rId8">
            <a:alphaModFix/>
          </a:blip>
          <a:stretch>
            <a:fillRect/>
          </a:stretch>
        </p:blipFill>
        <p:spPr>
          <a:xfrm>
            <a:off x="7399280" y="1449082"/>
            <a:ext cx="990700" cy="990700"/>
          </a:xfrm>
          <a:prstGeom prst="rect">
            <a:avLst/>
          </a:prstGeom>
          <a:noFill/>
          <a:ln>
            <a:noFill/>
          </a:ln>
        </p:spPr>
      </p:pic>
      <p:pic>
        <p:nvPicPr>
          <p:cNvPr id="301" name="Google Shape;301;p29"/>
          <p:cNvPicPr preferRelativeResize="0"/>
          <p:nvPr/>
        </p:nvPicPr>
        <p:blipFill>
          <a:blip r:embed="rId9">
            <a:alphaModFix/>
          </a:blip>
          <a:stretch>
            <a:fillRect/>
          </a:stretch>
        </p:blipFill>
        <p:spPr>
          <a:xfrm>
            <a:off x="6281024" y="1437150"/>
            <a:ext cx="990700" cy="990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5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14"/>
          <p:cNvPicPr preferRelativeResize="0"/>
          <p:nvPr/>
        </p:nvPicPr>
        <p:blipFill>
          <a:blip r:embed="rId3">
            <a:alphaModFix/>
          </a:blip>
          <a:stretch>
            <a:fillRect/>
          </a:stretch>
        </p:blipFill>
        <p:spPr>
          <a:xfrm>
            <a:off x="1265522" y="2889900"/>
            <a:ext cx="2925166" cy="1956375"/>
          </a:xfrm>
          <a:prstGeom prst="rect">
            <a:avLst/>
          </a:prstGeom>
          <a:noFill/>
          <a:ln>
            <a:noFill/>
          </a:ln>
        </p:spPr>
      </p:pic>
      <p:pic>
        <p:nvPicPr>
          <p:cNvPr id="145" name="Google Shape;145;p14"/>
          <p:cNvPicPr preferRelativeResize="0"/>
          <p:nvPr/>
        </p:nvPicPr>
        <p:blipFill rotWithShape="1">
          <a:blip r:embed="rId4">
            <a:alphaModFix/>
          </a:blip>
          <a:srcRect b="0" l="0" r="9551" t="0"/>
          <a:stretch/>
        </p:blipFill>
        <p:spPr>
          <a:xfrm>
            <a:off x="4723550" y="2889900"/>
            <a:ext cx="2925175" cy="1833374"/>
          </a:xfrm>
          <a:prstGeom prst="rect">
            <a:avLst/>
          </a:prstGeom>
          <a:noFill/>
          <a:ln>
            <a:noFill/>
          </a:ln>
        </p:spPr>
      </p:pic>
      <p:sp>
        <p:nvSpPr>
          <p:cNvPr id="146" name="Google Shape;146;p14"/>
          <p:cNvSpPr txBox="1"/>
          <p:nvPr/>
        </p:nvSpPr>
        <p:spPr>
          <a:xfrm>
            <a:off x="1265525" y="366670"/>
            <a:ext cx="36336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Monda"/>
                <a:ea typeface="Monda"/>
                <a:cs typeface="Monda"/>
                <a:sym typeface="Monda"/>
              </a:rPr>
              <a:t>What is MECH?</a:t>
            </a:r>
            <a:endParaRPr b="1" sz="3600">
              <a:solidFill>
                <a:srgbClr val="FFFFFF"/>
              </a:solidFill>
              <a:latin typeface="Monda"/>
              <a:ea typeface="Monda"/>
              <a:cs typeface="Monda"/>
              <a:sym typeface="Monda"/>
            </a:endParaRPr>
          </a:p>
        </p:txBody>
      </p:sp>
      <p:sp>
        <p:nvSpPr>
          <p:cNvPr id="147" name="Google Shape;147;p14"/>
          <p:cNvSpPr txBox="1"/>
          <p:nvPr/>
        </p:nvSpPr>
        <p:spPr>
          <a:xfrm>
            <a:off x="1265525" y="1062375"/>
            <a:ext cx="5458200" cy="1509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a:solidFill>
                  <a:srgbClr val="FFFFFF"/>
                </a:solidFill>
                <a:latin typeface="Monda"/>
                <a:ea typeface="Monda"/>
                <a:cs typeface="Monda"/>
                <a:sym typeface="Monda"/>
              </a:rPr>
              <a:t>Started </a:t>
            </a:r>
            <a:r>
              <a:rPr lang="en">
                <a:solidFill>
                  <a:srgbClr val="FFFFFF"/>
                </a:solidFill>
                <a:latin typeface="Monda"/>
                <a:ea typeface="Monda"/>
                <a:cs typeface="Monda"/>
                <a:sym typeface="Monda"/>
              </a:rPr>
              <a:t>in Fall ‘14 as USF’s first prototyping and mechatronics club, MECH is designed to encourage students of various majors to pursue projects in the area of robotics. Of course, MECH does not limit the project ideas to just robots! Open to all disciplines, we thrive on diversity, different skill levels, and, above all, creativity.</a:t>
            </a:r>
            <a:endParaRPr>
              <a:solidFill>
                <a:srgbClr val="FFFFFF"/>
              </a:solidFill>
              <a:latin typeface="Monda"/>
              <a:ea typeface="Monda"/>
              <a:cs typeface="Monda"/>
              <a:sym typeface="Monda"/>
            </a:endParaRPr>
          </a:p>
          <a:p>
            <a:pPr indent="0" lvl="0" marL="0" rtl="0" algn="l">
              <a:spcBef>
                <a:spcPts val="0"/>
              </a:spcBef>
              <a:spcAft>
                <a:spcPts val="0"/>
              </a:spcAft>
              <a:buNone/>
            </a:pPr>
            <a:r>
              <a:t/>
            </a:r>
            <a:endParaRPr sz="1800">
              <a:solidFill>
                <a:srgbClr val="FFFFFF"/>
              </a:solidFill>
              <a:latin typeface="Monda"/>
              <a:ea typeface="Monda"/>
              <a:cs typeface="Monda"/>
              <a:sym typeface="Mond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5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2400750" y="1997900"/>
            <a:ext cx="4342500" cy="914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Monda"/>
                <a:ea typeface="Monda"/>
                <a:cs typeface="Monda"/>
                <a:sym typeface="Monda"/>
              </a:rPr>
              <a:t>Ice, Ice, Breaker</a:t>
            </a:r>
            <a:endParaRPr b="1" sz="3000">
              <a:latin typeface="Monda"/>
              <a:ea typeface="Monda"/>
              <a:cs typeface="Monda"/>
              <a:sym typeface="Monda"/>
            </a:endParaRPr>
          </a:p>
        </p:txBody>
      </p:sp>
      <p:pic>
        <p:nvPicPr>
          <p:cNvPr id="153" name="Google Shape;153;p15"/>
          <p:cNvPicPr preferRelativeResize="0"/>
          <p:nvPr/>
        </p:nvPicPr>
        <p:blipFill>
          <a:blip r:embed="rId3">
            <a:alphaModFix/>
          </a:blip>
          <a:stretch>
            <a:fillRect/>
          </a:stretch>
        </p:blipFill>
        <p:spPr>
          <a:xfrm>
            <a:off x="3177588" y="2912000"/>
            <a:ext cx="2788817" cy="1926700"/>
          </a:xfrm>
          <a:prstGeom prst="rect">
            <a:avLst/>
          </a:prstGeom>
          <a:noFill/>
          <a:ln>
            <a:noFill/>
          </a:ln>
        </p:spPr>
      </p:pic>
      <p:pic>
        <p:nvPicPr>
          <p:cNvPr id="154" name="Google Shape;154;p15"/>
          <p:cNvPicPr preferRelativeResize="0"/>
          <p:nvPr/>
        </p:nvPicPr>
        <p:blipFill>
          <a:blip r:embed="rId4">
            <a:alphaModFix/>
          </a:blip>
          <a:stretch>
            <a:fillRect/>
          </a:stretch>
        </p:blipFill>
        <p:spPr>
          <a:xfrm>
            <a:off x="3703749" y="512825"/>
            <a:ext cx="1736524" cy="1445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177625"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Monda"/>
                <a:ea typeface="Monda"/>
                <a:cs typeface="Monda"/>
                <a:sym typeface="Monda"/>
              </a:rPr>
              <a:t>Faculty Advisor</a:t>
            </a:r>
            <a:r>
              <a:rPr b="1" lang="en" sz="3500">
                <a:latin typeface="Monda"/>
                <a:ea typeface="Monda"/>
                <a:cs typeface="Monda"/>
                <a:sym typeface="Monda"/>
              </a:rPr>
              <a:t>: Dr. Celestin</a:t>
            </a:r>
            <a:endParaRPr b="1" sz="3500">
              <a:latin typeface="Monda"/>
              <a:ea typeface="Monda"/>
              <a:cs typeface="Monda"/>
              <a:sym typeface="Monda"/>
            </a:endParaRPr>
          </a:p>
        </p:txBody>
      </p:sp>
      <p:sp>
        <p:nvSpPr>
          <p:cNvPr id="160" name="Google Shape;160;p16"/>
          <p:cNvSpPr txBox="1"/>
          <p:nvPr>
            <p:ph idx="1" type="body"/>
          </p:nvPr>
        </p:nvSpPr>
        <p:spPr>
          <a:xfrm>
            <a:off x="604725" y="1406250"/>
            <a:ext cx="3277800" cy="310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latin typeface="Monda"/>
                <a:ea typeface="Monda"/>
                <a:cs typeface="Monda"/>
                <a:sym typeface="Monda"/>
              </a:rPr>
              <a:t>Major: </a:t>
            </a:r>
            <a:r>
              <a:rPr lang="en" sz="1800">
                <a:latin typeface="Monda"/>
                <a:ea typeface="Monda"/>
                <a:cs typeface="Monda"/>
                <a:sym typeface="Monda"/>
              </a:rPr>
              <a:t>Chemical Eng.</a:t>
            </a:r>
            <a:endParaRPr sz="1800">
              <a:latin typeface="Monda"/>
              <a:ea typeface="Monda"/>
              <a:cs typeface="Monda"/>
              <a:sym typeface="Monda"/>
            </a:endParaRPr>
          </a:p>
          <a:p>
            <a:pPr indent="0" lvl="0" marL="0" rtl="0" algn="l">
              <a:lnSpc>
                <a:spcPct val="100000"/>
              </a:lnSpc>
              <a:spcBef>
                <a:spcPts val="0"/>
              </a:spcBef>
              <a:spcAft>
                <a:spcPts val="0"/>
              </a:spcAft>
              <a:buNone/>
            </a:pPr>
            <a:r>
              <a:t/>
            </a:r>
            <a:endParaRPr b="1" sz="1800">
              <a:latin typeface="Monda"/>
              <a:ea typeface="Monda"/>
              <a:cs typeface="Monda"/>
              <a:sym typeface="Monda"/>
            </a:endParaRPr>
          </a:p>
          <a:p>
            <a:pPr indent="0" lvl="0" marL="0" rtl="0" algn="l">
              <a:lnSpc>
                <a:spcPct val="100000"/>
              </a:lnSpc>
              <a:spcBef>
                <a:spcPts val="0"/>
              </a:spcBef>
              <a:spcAft>
                <a:spcPts val="0"/>
              </a:spcAft>
              <a:buNone/>
            </a:pPr>
            <a:r>
              <a:rPr b="1" lang="en" sz="1800">
                <a:latin typeface="Monda"/>
                <a:ea typeface="Monda"/>
                <a:cs typeface="Monda"/>
                <a:sym typeface="Monda"/>
              </a:rPr>
              <a:t>Profession: </a:t>
            </a:r>
            <a:r>
              <a:rPr lang="en" sz="1800">
                <a:latin typeface="Monda"/>
                <a:ea typeface="Monda"/>
                <a:cs typeface="Monda"/>
                <a:sym typeface="Monda"/>
              </a:rPr>
              <a:t>Anti Chemical Engineer Evangelist</a:t>
            </a:r>
            <a:endParaRPr sz="1800">
              <a:latin typeface="Monda"/>
              <a:ea typeface="Monda"/>
              <a:cs typeface="Monda"/>
              <a:sym typeface="Monda"/>
            </a:endParaRPr>
          </a:p>
          <a:p>
            <a:pPr indent="0" lvl="0" marL="0" rtl="0" algn="l">
              <a:lnSpc>
                <a:spcPct val="100000"/>
              </a:lnSpc>
              <a:spcBef>
                <a:spcPts val="0"/>
              </a:spcBef>
              <a:spcAft>
                <a:spcPts val="0"/>
              </a:spcAft>
              <a:buNone/>
            </a:pPr>
            <a:r>
              <a:t/>
            </a:r>
            <a:endParaRPr sz="1800">
              <a:latin typeface="Monda"/>
              <a:ea typeface="Monda"/>
              <a:cs typeface="Monda"/>
              <a:sym typeface="Monda"/>
            </a:endParaRPr>
          </a:p>
          <a:p>
            <a:pPr indent="0" lvl="0" marL="0" rtl="0" algn="l">
              <a:lnSpc>
                <a:spcPct val="100000"/>
              </a:lnSpc>
              <a:spcBef>
                <a:spcPts val="0"/>
              </a:spcBef>
              <a:spcAft>
                <a:spcPts val="0"/>
              </a:spcAft>
              <a:buNone/>
            </a:pPr>
            <a:r>
              <a:rPr b="1" lang="en" sz="1800">
                <a:latin typeface="Monda"/>
                <a:ea typeface="Monda"/>
                <a:cs typeface="Monda"/>
                <a:sym typeface="Monda"/>
              </a:rPr>
              <a:t>Fun Fact: </a:t>
            </a:r>
            <a:r>
              <a:rPr lang="en" sz="1800">
                <a:latin typeface="Monda"/>
                <a:ea typeface="Monda"/>
                <a:cs typeface="Monda"/>
                <a:sym typeface="Monda"/>
              </a:rPr>
              <a:t>When I used to play piano, I once performed a solo in the jazz club in New Orleans</a:t>
            </a:r>
            <a:br>
              <a:rPr lang="en" sz="1800">
                <a:latin typeface="Monda"/>
                <a:ea typeface="Monda"/>
                <a:cs typeface="Monda"/>
                <a:sym typeface="Monda"/>
              </a:rPr>
            </a:br>
            <a:endParaRPr sz="1800">
              <a:latin typeface="Monda"/>
              <a:ea typeface="Monda"/>
              <a:cs typeface="Monda"/>
              <a:sym typeface="Monda"/>
            </a:endParaRPr>
          </a:p>
          <a:p>
            <a:pPr indent="0" lvl="0" marL="0" rtl="0" algn="l">
              <a:lnSpc>
                <a:spcPct val="150000"/>
              </a:lnSpc>
              <a:spcBef>
                <a:spcPts val="0"/>
              </a:spcBef>
              <a:spcAft>
                <a:spcPts val="0"/>
              </a:spcAft>
              <a:buNone/>
            </a:pPr>
            <a:r>
              <a:rPr b="1" lang="en" sz="1800">
                <a:latin typeface="Proxima Nova"/>
                <a:ea typeface="Proxima Nova"/>
                <a:cs typeface="Proxima Nova"/>
                <a:sym typeface="Proxima Nova"/>
              </a:rPr>
              <a:t>Email: </a:t>
            </a:r>
            <a:r>
              <a:rPr lang="en" sz="1800">
                <a:latin typeface="Proxima Nova"/>
                <a:ea typeface="Proxima Nova"/>
                <a:cs typeface="Proxima Nova"/>
                <a:sym typeface="Proxima Nova"/>
              </a:rPr>
              <a:t>mcelesti@usf.edu</a:t>
            </a:r>
            <a:endParaRPr sz="1800">
              <a:latin typeface="Monda"/>
              <a:ea typeface="Monda"/>
              <a:cs typeface="Monda"/>
              <a:sym typeface="Monda"/>
            </a:endParaRPr>
          </a:p>
          <a:p>
            <a:pPr indent="0" lvl="0" marL="0" rtl="0" algn="l">
              <a:spcBef>
                <a:spcPts val="0"/>
              </a:spcBef>
              <a:spcAft>
                <a:spcPts val="1600"/>
              </a:spcAft>
              <a:buNone/>
            </a:pPr>
            <a:r>
              <a:t/>
            </a:r>
            <a:endParaRPr sz="1800">
              <a:latin typeface="Monda"/>
              <a:ea typeface="Monda"/>
              <a:cs typeface="Monda"/>
              <a:sym typeface="Monda"/>
            </a:endParaRPr>
          </a:p>
        </p:txBody>
      </p:sp>
      <p:pic>
        <p:nvPicPr>
          <p:cNvPr id="161" name="Google Shape;161;p16"/>
          <p:cNvPicPr preferRelativeResize="0"/>
          <p:nvPr/>
        </p:nvPicPr>
        <p:blipFill rotWithShape="1">
          <a:blip r:embed="rId3">
            <a:alphaModFix/>
          </a:blip>
          <a:srcRect b="0" l="12048" r="13986" t="0"/>
          <a:stretch/>
        </p:blipFill>
        <p:spPr>
          <a:xfrm>
            <a:off x="6339625" y="1657700"/>
            <a:ext cx="1973375" cy="1680400"/>
          </a:xfrm>
          <a:prstGeom prst="rect">
            <a:avLst/>
          </a:prstGeom>
          <a:noFill/>
          <a:ln>
            <a:noFill/>
          </a:ln>
        </p:spPr>
      </p:pic>
      <p:sp>
        <p:nvSpPr>
          <p:cNvPr id="162" name="Google Shape;162;p16"/>
          <p:cNvSpPr txBox="1"/>
          <p:nvPr/>
        </p:nvSpPr>
        <p:spPr>
          <a:xfrm>
            <a:off x="4244288" y="3606725"/>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2001</a:t>
            </a:r>
            <a:endParaRPr b="1" sz="1800">
              <a:solidFill>
                <a:srgbClr val="FFFFFF"/>
              </a:solidFill>
              <a:latin typeface="Monda"/>
              <a:ea typeface="Monda"/>
              <a:cs typeface="Monda"/>
              <a:sym typeface="Monda"/>
            </a:endParaRPr>
          </a:p>
        </p:txBody>
      </p:sp>
      <p:sp>
        <p:nvSpPr>
          <p:cNvPr id="163" name="Google Shape;163;p16"/>
          <p:cNvSpPr txBox="1"/>
          <p:nvPr/>
        </p:nvSpPr>
        <p:spPr>
          <a:xfrm>
            <a:off x="6455988" y="3606725"/>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2019</a:t>
            </a:r>
            <a:endParaRPr b="1" sz="1800">
              <a:solidFill>
                <a:srgbClr val="FFFFFF"/>
              </a:solidFill>
              <a:latin typeface="Monda"/>
              <a:ea typeface="Monda"/>
              <a:cs typeface="Monda"/>
              <a:sym typeface="Monda"/>
            </a:endParaRPr>
          </a:p>
        </p:txBody>
      </p:sp>
      <p:pic>
        <p:nvPicPr>
          <p:cNvPr id="164" name="Google Shape;164;p16"/>
          <p:cNvPicPr preferRelativeResize="0"/>
          <p:nvPr/>
        </p:nvPicPr>
        <p:blipFill rotWithShape="1">
          <a:blip r:embed="rId4">
            <a:alphaModFix/>
          </a:blip>
          <a:srcRect b="0" l="15570" r="19388" t="7655"/>
          <a:stretch/>
        </p:blipFill>
        <p:spPr>
          <a:xfrm>
            <a:off x="4098950" y="1731550"/>
            <a:ext cx="1758198" cy="168040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5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17"/>
          <p:cNvSpPr txBox="1"/>
          <p:nvPr/>
        </p:nvSpPr>
        <p:spPr>
          <a:xfrm>
            <a:off x="2364900" y="377200"/>
            <a:ext cx="4414200" cy="59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Monda"/>
                <a:ea typeface="Monda"/>
                <a:cs typeface="Monda"/>
                <a:sym typeface="Monda"/>
              </a:rPr>
              <a:t>2019-2020 E-Board </a:t>
            </a:r>
            <a:endParaRPr b="1" sz="3000">
              <a:solidFill>
                <a:srgbClr val="FFFFFF"/>
              </a:solidFill>
              <a:latin typeface="Monda"/>
              <a:ea typeface="Monda"/>
              <a:cs typeface="Monda"/>
              <a:sym typeface="Monda"/>
            </a:endParaRPr>
          </a:p>
        </p:txBody>
      </p:sp>
      <p:sp>
        <p:nvSpPr>
          <p:cNvPr id="170" name="Google Shape;170;p17"/>
          <p:cNvSpPr txBox="1"/>
          <p:nvPr/>
        </p:nvSpPr>
        <p:spPr>
          <a:xfrm>
            <a:off x="573625" y="1594400"/>
            <a:ext cx="3226800" cy="145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400">
              <a:solidFill>
                <a:srgbClr val="FFFFFF"/>
              </a:solidFill>
              <a:latin typeface="Monda"/>
              <a:ea typeface="Monda"/>
              <a:cs typeface="Monda"/>
              <a:sym typeface="Monda"/>
            </a:endParaRPr>
          </a:p>
        </p:txBody>
      </p:sp>
      <p:pic>
        <p:nvPicPr>
          <p:cNvPr id="171" name="Google Shape;171;p17"/>
          <p:cNvPicPr preferRelativeResize="0"/>
          <p:nvPr/>
        </p:nvPicPr>
        <p:blipFill rotWithShape="1">
          <a:blip r:embed="rId3">
            <a:alphaModFix/>
          </a:blip>
          <a:srcRect b="28931" l="6412" r="17973" t="15886"/>
          <a:stretch/>
        </p:blipFill>
        <p:spPr>
          <a:xfrm>
            <a:off x="3441799" y="2045000"/>
            <a:ext cx="2547550" cy="1394350"/>
          </a:xfrm>
          <a:prstGeom prst="rect">
            <a:avLst/>
          </a:prstGeom>
          <a:noFill/>
          <a:ln>
            <a:noFill/>
          </a:ln>
        </p:spPr>
      </p:pic>
      <p:pic>
        <p:nvPicPr>
          <p:cNvPr id="172" name="Google Shape;172;p17"/>
          <p:cNvPicPr preferRelativeResize="0"/>
          <p:nvPr/>
        </p:nvPicPr>
        <p:blipFill rotWithShape="1">
          <a:blip r:embed="rId4">
            <a:alphaModFix/>
          </a:blip>
          <a:srcRect b="0" l="54904" r="8246" t="50000"/>
          <a:stretch/>
        </p:blipFill>
        <p:spPr>
          <a:xfrm>
            <a:off x="2002115" y="1272975"/>
            <a:ext cx="1222784" cy="1244400"/>
          </a:xfrm>
          <a:prstGeom prst="rect">
            <a:avLst/>
          </a:prstGeom>
          <a:noFill/>
          <a:ln>
            <a:noFill/>
          </a:ln>
        </p:spPr>
      </p:pic>
      <p:pic>
        <p:nvPicPr>
          <p:cNvPr id="173" name="Google Shape;173;p17"/>
          <p:cNvPicPr preferRelativeResize="0"/>
          <p:nvPr/>
        </p:nvPicPr>
        <p:blipFill>
          <a:blip r:embed="rId5">
            <a:alphaModFix/>
          </a:blip>
          <a:stretch>
            <a:fillRect/>
          </a:stretch>
        </p:blipFill>
        <p:spPr>
          <a:xfrm>
            <a:off x="1880603" y="2952300"/>
            <a:ext cx="1244422" cy="1244400"/>
          </a:xfrm>
          <a:prstGeom prst="rect">
            <a:avLst/>
          </a:prstGeom>
          <a:noFill/>
          <a:ln>
            <a:noFill/>
          </a:ln>
        </p:spPr>
      </p:pic>
      <p:pic>
        <p:nvPicPr>
          <p:cNvPr id="174" name="Google Shape;174;p17"/>
          <p:cNvPicPr preferRelativeResize="0"/>
          <p:nvPr/>
        </p:nvPicPr>
        <p:blipFill rotWithShape="1">
          <a:blip r:embed="rId6">
            <a:alphaModFix/>
          </a:blip>
          <a:srcRect b="20861" l="7884" r="7876" t="23418"/>
          <a:stretch/>
        </p:blipFill>
        <p:spPr>
          <a:xfrm>
            <a:off x="393250" y="2045000"/>
            <a:ext cx="1333725" cy="1104274"/>
          </a:xfrm>
          <a:prstGeom prst="rect">
            <a:avLst/>
          </a:prstGeom>
          <a:noFill/>
          <a:ln>
            <a:noFill/>
          </a:ln>
        </p:spPr>
      </p:pic>
      <p:pic>
        <p:nvPicPr>
          <p:cNvPr id="175" name="Google Shape;175;p17"/>
          <p:cNvPicPr preferRelativeResize="0"/>
          <p:nvPr/>
        </p:nvPicPr>
        <p:blipFill rotWithShape="1">
          <a:blip r:embed="rId7">
            <a:alphaModFix/>
          </a:blip>
          <a:srcRect b="25183" l="0" r="0" t="0"/>
          <a:stretch/>
        </p:blipFill>
        <p:spPr>
          <a:xfrm>
            <a:off x="5755549" y="3149279"/>
            <a:ext cx="1333725" cy="1404946"/>
          </a:xfrm>
          <a:prstGeom prst="rect">
            <a:avLst/>
          </a:prstGeom>
          <a:noFill/>
          <a:ln>
            <a:noFill/>
          </a:ln>
        </p:spPr>
      </p:pic>
      <p:pic>
        <p:nvPicPr>
          <p:cNvPr id="176" name="Google Shape;176;p17"/>
          <p:cNvPicPr preferRelativeResize="0"/>
          <p:nvPr/>
        </p:nvPicPr>
        <p:blipFill rotWithShape="1">
          <a:blip r:embed="rId8">
            <a:alphaModFix/>
          </a:blip>
          <a:srcRect b="0" l="3365" r="18005" t="27097"/>
          <a:stretch/>
        </p:blipFill>
        <p:spPr>
          <a:xfrm>
            <a:off x="5042073" y="1157075"/>
            <a:ext cx="1638549" cy="1104275"/>
          </a:xfrm>
          <a:prstGeom prst="rect">
            <a:avLst/>
          </a:prstGeom>
          <a:noFill/>
          <a:ln>
            <a:noFill/>
          </a:ln>
        </p:spPr>
      </p:pic>
      <p:pic>
        <p:nvPicPr>
          <p:cNvPr id="177" name="Google Shape;177;p17"/>
          <p:cNvPicPr preferRelativeResize="0"/>
          <p:nvPr/>
        </p:nvPicPr>
        <p:blipFill rotWithShape="1">
          <a:blip r:embed="rId9">
            <a:alphaModFix/>
          </a:blip>
          <a:srcRect b="18992" l="15616" r="12186" t="20309"/>
          <a:stretch/>
        </p:blipFill>
        <p:spPr>
          <a:xfrm>
            <a:off x="6970404" y="886866"/>
            <a:ext cx="1333725" cy="1495086"/>
          </a:xfrm>
          <a:prstGeom prst="rect">
            <a:avLst/>
          </a:prstGeom>
          <a:noFill/>
          <a:ln>
            <a:noFill/>
          </a:ln>
        </p:spPr>
      </p:pic>
      <p:pic>
        <p:nvPicPr>
          <p:cNvPr id="178" name="Google Shape;178;p17"/>
          <p:cNvPicPr preferRelativeResize="0"/>
          <p:nvPr/>
        </p:nvPicPr>
        <p:blipFill rotWithShape="1">
          <a:blip r:embed="rId10">
            <a:alphaModFix/>
          </a:blip>
          <a:srcRect b="0" l="0" r="0" t="34857"/>
          <a:stretch/>
        </p:blipFill>
        <p:spPr>
          <a:xfrm>
            <a:off x="330675" y="3576000"/>
            <a:ext cx="1244425" cy="1080861"/>
          </a:xfrm>
          <a:prstGeom prst="rect">
            <a:avLst/>
          </a:prstGeom>
          <a:noFill/>
          <a:ln>
            <a:noFill/>
          </a:ln>
        </p:spPr>
      </p:pic>
      <p:pic>
        <p:nvPicPr>
          <p:cNvPr id="179" name="Google Shape;179;p17"/>
          <p:cNvPicPr preferRelativeResize="0"/>
          <p:nvPr/>
        </p:nvPicPr>
        <p:blipFill>
          <a:blip r:embed="rId11">
            <a:alphaModFix/>
          </a:blip>
          <a:stretch>
            <a:fillRect/>
          </a:stretch>
        </p:blipFill>
        <p:spPr>
          <a:xfrm>
            <a:off x="7401325" y="2642925"/>
            <a:ext cx="1244424" cy="165922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18"/>
          <p:cNvSpPr txBox="1"/>
          <p:nvPr>
            <p:ph type="title"/>
          </p:nvPr>
        </p:nvSpPr>
        <p:spPr>
          <a:xfrm>
            <a:off x="1177625"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Monda"/>
                <a:ea typeface="Monda"/>
                <a:cs typeface="Monda"/>
                <a:sym typeface="Monda"/>
              </a:rPr>
              <a:t>President: Victoria Carlos</a:t>
            </a:r>
            <a:endParaRPr b="1" sz="3500">
              <a:latin typeface="Monda"/>
              <a:ea typeface="Monda"/>
              <a:cs typeface="Monda"/>
              <a:sym typeface="Monda"/>
            </a:endParaRPr>
          </a:p>
        </p:txBody>
      </p:sp>
      <p:sp>
        <p:nvSpPr>
          <p:cNvPr id="185" name="Google Shape;185;p18"/>
          <p:cNvSpPr txBox="1"/>
          <p:nvPr>
            <p:ph idx="1" type="body"/>
          </p:nvPr>
        </p:nvSpPr>
        <p:spPr>
          <a:xfrm>
            <a:off x="821150" y="1559025"/>
            <a:ext cx="3277800" cy="2865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800">
                <a:latin typeface="Monda"/>
                <a:ea typeface="Monda"/>
                <a:cs typeface="Monda"/>
                <a:sym typeface="Monda"/>
              </a:rPr>
              <a:t>Year: </a:t>
            </a:r>
            <a:r>
              <a:rPr lang="en" sz="1800">
                <a:latin typeface="Monda"/>
                <a:ea typeface="Monda"/>
                <a:cs typeface="Monda"/>
                <a:sym typeface="Monda"/>
              </a:rPr>
              <a:t>Senior</a:t>
            </a:r>
            <a:endParaRPr sz="1800">
              <a:latin typeface="Monda"/>
              <a:ea typeface="Monda"/>
              <a:cs typeface="Monda"/>
              <a:sym typeface="Monda"/>
            </a:endParaRPr>
          </a:p>
          <a:p>
            <a:pPr indent="0" lvl="0" marL="0" rtl="0" algn="l">
              <a:lnSpc>
                <a:spcPct val="100000"/>
              </a:lnSpc>
              <a:spcBef>
                <a:spcPts val="0"/>
              </a:spcBef>
              <a:spcAft>
                <a:spcPts val="0"/>
              </a:spcAft>
              <a:buNone/>
            </a:pPr>
            <a:r>
              <a:t/>
            </a:r>
            <a:endParaRPr sz="1800">
              <a:latin typeface="Monda"/>
              <a:ea typeface="Monda"/>
              <a:cs typeface="Monda"/>
              <a:sym typeface="Monda"/>
            </a:endParaRPr>
          </a:p>
          <a:p>
            <a:pPr indent="0" lvl="0" marL="0" rtl="0" algn="l">
              <a:lnSpc>
                <a:spcPct val="100000"/>
              </a:lnSpc>
              <a:spcBef>
                <a:spcPts val="0"/>
              </a:spcBef>
              <a:spcAft>
                <a:spcPts val="0"/>
              </a:spcAft>
              <a:buNone/>
            </a:pPr>
            <a:r>
              <a:rPr b="1" lang="en" sz="1800">
                <a:latin typeface="Monda"/>
                <a:ea typeface="Monda"/>
                <a:cs typeface="Monda"/>
                <a:sym typeface="Monda"/>
              </a:rPr>
              <a:t>Major: </a:t>
            </a:r>
            <a:r>
              <a:rPr lang="en" sz="1800">
                <a:latin typeface="Monda"/>
                <a:ea typeface="Monda"/>
                <a:cs typeface="Monda"/>
                <a:sym typeface="Monda"/>
              </a:rPr>
              <a:t>Computer Science</a:t>
            </a:r>
            <a:endParaRPr sz="1800">
              <a:latin typeface="Monda"/>
              <a:ea typeface="Monda"/>
              <a:cs typeface="Monda"/>
              <a:sym typeface="Monda"/>
            </a:endParaRPr>
          </a:p>
          <a:p>
            <a:pPr indent="0" lvl="0" marL="0" rtl="0" algn="l">
              <a:lnSpc>
                <a:spcPct val="100000"/>
              </a:lnSpc>
              <a:spcBef>
                <a:spcPts val="0"/>
              </a:spcBef>
              <a:spcAft>
                <a:spcPts val="0"/>
              </a:spcAft>
              <a:buNone/>
            </a:pPr>
            <a:r>
              <a:t/>
            </a:r>
            <a:endParaRPr sz="1800">
              <a:latin typeface="Monda"/>
              <a:ea typeface="Monda"/>
              <a:cs typeface="Monda"/>
              <a:sym typeface="Monda"/>
            </a:endParaRPr>
          </a:p>
          <a:p>
            <a:pPr indent="0" lvl="0" marL="0" rtl="0" algn="l">
              <a:lnSpc>
                <a:spcPct val="100000"/>
              </a:lnSpc>
              <a:spcBef>
                <a:spcPts val="0"/>
              </a:spcBef>
              <a:spcAft>
                <a:spcPts val="0"/>
              </a:spcAft>
              <a:buNone/>
            </a:pPr>
            <a:r>
              <a:rPr b="1" lang="en" sz="1800">
                <a:latin typeface="Monda"/>
                <a:ea typeface="Monda"/>
                <a:cs typeface="Monda"/>
                <a:sym typeface="Monda"/>
              </a:rPr>
              <a:t>Hometown: </a:t>
            </a:r>
            <a:r>
              <a:rPr lang="en" sz="1800">
                <a:latin typeface="Monda"/>
                <a:ea typeface="Monda"/>
                <a:cs typeface="Monda"/>
                <a:sym typeface="Monda"/>
              </a:rPr>
              <a:t>Philippines till i die… or Boca Raton, FL</a:t>
            </a:r>
            <a:endParaRPr sz="1800">
              <a:latin typeface="Monda"/>
              <a:ea typeface="Monda"/>
              <a:cs typeface="Monda"/>
              <a:sym typeface="Monda"/>
            </a:endParaRPr>
          </a:p>
          <a:p>
            <a:pPr indent="0" lvl="0" marL="0" rtl="0" algn="l">
              <a:lnSpc>
                <a:spcPct val="100000"/>
              </a:lnSpc>
              <a:spcBef>
                <a:spcPts val="0"/>
              </a:spcBef>
              <a:spcAft>
                <a:spcPts val="0"/>
              </a:spcAft>
              <a:buNone/>
            </a:pPr>
            <a:r>
              <a:t/>
            </a:r>
            <a:endParaRPr sz="1800">
              <a:latin typeface="Monda"/>
              <a:ea typeface="Monda"/>
              <a:cs typeface="Monda"/>
              <a:sym typeface="Monda"/>
            </a:endParaRPr>
          </a:p>
          <a:p>
            <a:pPr indent="0" lvl="0" marL="0" rtl="0" algn="l">
              <a:lnSpc>
                <a:spcPct val="100000"/>
              </a:lnSpc>
              <a:spcBef>
                <a:spcPts val="0"/>
              </a:spcBef>
              <a:spcAft>
                <a:spcPts val="0"/>
              </a:spcAft>
              <a:buNone/>
            </a:pPr>
            <a:r>
              <a:rPr b="1" lang="en" sz="1800">
                <a:latin typeface="Monda"/>
                <a:ea typeface="Monda"/>
                <a:cs typeface="Monda"/>
                <a:sym typeface="Monda"/>
              </a:rPr>
              <a:t>Fun Fact: </a:t>
            </a:r>
            <a:r>
              <a:rPr lang="en" sz="1800">
                <a:latin typeface="Monda"/>
                <a:ea typeface="Monda"/>
                <a:cs typeface="Monda"/>
                <a:sym typeface="Monda"/>
              </a:rPr>
              <a:t>I swear I had ramen once a week for 14 weeks this summer</a:t>
            </a:r>
            <a:r>
              <a:rPr lang="en" sz="1800">
                <a:latin typeface="Monda"/>
                <a:ea typeface="Monda"/>
                <a:cs typeface="Monda"/>
                <a:sym typeface="Monda"/>
              </a:rPr>
              <a:t> 🍜🍜🍜🍜</a:t>
            </a:r>
            <a:endParaRPr sz="1800">
              <a:latin typeface="Monda"/>
              <a:ea typeface="Monda"/>
              <a:cs typeface="Monda"/>
              <a:sym typeface="Monda"/>
            </a:endParaRPr>
          </a:p>
          <a:p>
            <a:pPr indent="0" lvl="0" marL="0" rtl="0" algn="l">
              <a:spcBef>
                <a:spcPts val="0"/>
              </a:spcBef>
              <a:spcAft>
                <a:spcPts val="1600"/>
              </a:spcAft>
              <a:buNone/>
            </a:pPr>
            <a:r>
              <a:t/>
            </a:r>
            <a:endParaRPr sz="1800">
              <a:latin typeface="Monda"/>
              <a:ea typeface="Monda"/>
              <a:cs typeface="Monda"/>
              <a:sym typeface="Monda"/>
            </a:endParaRPr>
          </a:p>
        </p:txBody>
      </p:sp>
      <p:pic>
        <p:nvPicPr>
          <p:cNvPr id="186" name="Google Shape;186;p18"/>
          <p:cNvPicPr preferRelativeResize="0"/>
          <p:nvPr/>
        </p:nvPicPr>
        <p:blipFill rotWithShape="1">
          <a:blip r:embed="rId3">
            <a:alphaModFix/>
          </a:blip>
          <a:srcRect b="0" l="54904" r="8246" t="50000"/>
          <a:stretch/>
        </p:blipFill>
        <p:spPr>
          <a:xfrm>
            <a:off x="4098950" y="1559025"/>
            <a:ext cx="2139274" cy="2177076"/>
          </a:xfrm>
          <a:prstGeom prst="rect">
            <a:avLst/>
          </a:prstGeom>
          <a:noFill/>
          <a:ln>
            <a:noFill/>
          </a:ln>
        </p:spPr>
      </p:pic>
      <p:pic>
        <p:nvPicPr>
          <p:cNvPr id="187" name="Google Shape;187;p18"/>
          <p:cNvPicPr preferRelativeResize="0"/>
          <p:nvPr/>
        </p:nvPicPr>
        <p:blipFill rotWithShape="1">
          <a:blip r:embed="rId4">
            <a:alphaModFix/>
          </a:blip>
          <a:srcRect b="0" l="0" r="0" t="17369"/>
          <a:stretch/>
        </p:blipFill>
        <p:spPr>
          <a:xfrm>
            <a:off x="6568825" y="1396899"/>
            <a:ext cx="2270376" cy="2501325"/>
          </a:xfrm>
          <a:prstGeom prst="rect">
            <a:avLst/>
          </a:prstGeom>
          <a:noFill/>
          <a:ln>
            <a:noFill/>
          </a:ln>
        </p:spPr>
      </p:pic>
      <p:sp>
        <p:nvSpPr>
          <p:cNvPr id="188" name="Google Shape;188;p18"/>
          <p:cNvSpPr txBox="1"/>
          <p:nvPr/>
        </p:nvSpPr>
        <p:spPr>
          <a:xfrm>
            <a:off x="4338338" y="3898225"/>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2001</a:t>
            </a:r>
            <a:endParaRPr b="1" sz="1800">
              <a:solidFill>
                <a:srgbClr val="FFFFFF"/>
              </a:solidFill>
              <a:latin typeface="Monda"/>
              <a:ea typeface="Monda"/>
              <a:cs typeface="Monda"/>
              <a:sym typeface="Monda"/>
            </a:endParaRPr>
          </a:p>
        </p:txBody>
      </p:sp>
      <p:sp>
        <p:nvSpPr>
          <p:cNvPr id="189" name="Google Shape;189;p18"/>
          <p:cNvSpPr txBox="1"/>
          <p:nvPr/>
        </p:nvSpPr>
        <p:spPr>
          <a:xfrm>
            <a:off x="6873763" y="3987275"/>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2019</a:t>
            </a:r>
            <a:endParaRPr b="1" sz="1800">
              <a:solidFill>
                <a:srgbClr val="FFFFFF"/>
              </a:solidFill>
              <a:latin typeface="Monda"/>
              <a:ea typeface="Monda"/>
              <a:cs typeface="Monda"/>
              <a:sym typeface="Mond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5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19"/>
          <p:cNvSpPr txBox="1"/>
          <p:nvPr>
            <p:ph type="title"/>
          </p:nvPr>
        </p:nvSpPr>
        <p:spPr>
          <a:xfrm>
            <a:off x="1177625"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Monda"/>
                <a:ea typeface="Monda"/>
                <a:cs typeface="Monda"/>
                <a:sym typeface="Monda"/>
              </a:rPr>
              <a:t>Vice President: José Ramírez</a:t>
            </a:r>
            <a:endParaRPr b="1" sz="3500">
              <a:latin typeface="Monda"/>
              <a:ea typeface="Monda"/>
              <a:cs typeface="Monda"/>
              <a:sym typeface="Monda"/>
            </a:endParaRPr>
          </a:p>
        </p:txBody>
      </p:sp>
      <p:sp>
        <p:nvSpPr>
          <p:cNvPr id="195" name="Google Shape;195;p19"/>
          <p:cNvSpPr txBox="1"/>
          <p:nvPr>
            <p:ph idx="1" type="body"/>
          </p:nvPr>
        </p:nvSpPr>
        <p:spPr>
          <a:xfrm>
            <a:off x="1177625" y="1559025"/>
            <a:ext cx="3615000" cy="3171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Monda"/>
                <a:ea typeface="Monda"/>
                <a:cs typeface="Monda"/>
                <a:sym typeface="Monda"/>
              </a:rPr>
              <a:t>Year: </a:t>
            </a:r>
            <a:r>
              <a:rPr lang="en" sz="2000">
                <a:latin typeface="Monda"/>
                <a:ea typeface="Monda"/>
                <a:cs typeface="Monda"/>
                <a:sym typeface="Monda"/>
              </a:rPr>
              <a:t>Sophomore</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Major: </a:t>
            </a:r>
            <a:r>
              <a:rPr lang="en" sz="2000">
                <a:latin typeface="Monda"/>
                <a:ea typeface="Monda"/>
                <a:cs typeface="Monda"/>
                <a:sym typeface="Monda"/>
              </a:rPr>
              <a:t>Computer Science</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Hometown: </a:t>
            </a:r>
            <a:r>
              <a:rPr lang="en" sz="2000">
                <a:latin typeface="Monda"/>
                <a:ea typeface="Monda"/>
                <a:cs typeface="Monda"/>
                <a:sym typeface="Monda"/>
              </a:rPr>
              <a:t>Maracaibo, Venezuela</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Fun Fact: </a:t>
            </a:r>
            <a:r>
              <a:rPr lang="en" sz="2000">
                <a:latin typeface="Monda"/>
                <a:ea typeface="Monda"/>
                <a:cs typeface="Monda"/>
                <a:sym typeface="Monda"/>
              </a:rPr>
              <a:t>I am usually mistaken for a Red Sox fan</a:t>
            </a:r>
            <a:endParaRPr sz="2000">
              <a:latin typeface="Monda"/>
              <a:ea typeface="Monda"/>
              <a:cs typeface="Monda"/>
              <a:sym typeface="Monda"/>
            </a:endParaRPr>
          </a:p>
        </p:txBody>
      </p:sp>
      <p:sp>
        <p:nvSpPr>
          <p:cNvPr id="196" name="Google Shape;196;p19"/>
          <p:cNvSpPr txBox="1"/>
          <p:nvPr/>
        </p:nvSpPr>
        <p:spPr>
          <a:xfrm>
            <a:off x="49083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2003</a:t>
            </a:r>
            <a:endParaRPr b="1" sz="1800">
              <a:solidFill>
                <a:srgbClr val="FFFFFF"/>
              </a:solidFill>
              <a:latin typeface="Monda"/>
              <a:ea typeface="Monda"/>
              <a:cs typeface="Monda"/>
              <a:sym typeface="Monda"/>
            </a:endParaRPr>
          </a:p>
        </p:txBody>
      </p:sp>
      <p:sp>
        <p:nvSpPr>
          <p:cNvPr id="197" name="Google Shape;197;p19"/>
          <p:cNvSpPr txBox="1"/>
          <p:nvPr/>
        </p:nvSpPr>
        <p:spPr>
          <a:xfrm>
            <a:off x="69167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2019</a:t>
            </a:r>
            <a:endParaRPr b="1" sz="1800">
              <a:solidFill>
                <a:srgbClr val="FFFFFF"/>
              </a:solidFill>
              <a:latin typeface="Monda"/>
              <a:ea typeface="Monda"/>
              <a:cs typeface="Monda"/>
              <a:sym typeface="Monda"/>
            </a:endParaRPr>
          </a:p>
        </p:txBody>
      </p:sp>
      <p:pic>
        <p:nvPicPr>
          <p:cNvPr id="198" name="Google Shape;198;p19"/>
          <p:cNvPicPr preferRelativeResize="0"/>
          <p:nvPr/>
        </p:nvPicPr>
        <p:blipFill>
          <a:blip r:embed="rId3">
            <a:alphaModFix/>
          </a:blip>
          <a:stretch>
            <a:fillRect/>
          </a:stretch>
        </p:blipFill>
        <p:spPr>
          <a:xfrm>
            <a:off x="6798259" y="1559025"/>
            <a:ext cx="1897440" cy="1892025"/>
          </a:xfrm>
          <a:prstGeom prst="rect">
            <a:avLst/>
          </a:prstGeom>
          <a:noFill/>
          <a:ln>
            <a:noFill/>
          </a:ln>
        </p:spPr>
      </p:pic>
      <p:pic>
        <p:nvPicPr>
          <p:cNvPr id="199" name="Google Shape;199;p19"/>
          <p:cNvPicPr preferRelativeResize="0"/>
          <p:nvPr/>
        </p:nvPicPr>
        <p:blipFill>
          <a:blip r:embed="rId4">
            <a:alphaModFix/>
          </a:blip>
          <a:stretch>
            <a:fillRect/>
          </a:stretch>
        </p:blipFill>
        <p:spPr>
          <a:xfrm>
            <a:off x="4792575" y="1559038"/>
            <a:ext cx="1891999" cy="18919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4"/>
                                        </p:tgtEl>
                                        <p:attrNameLst>
                                          <p:attrName>style.visibility</p:attrName>
                                        </p:attrNameLst>
                                      </p:cBhvr>
                                      <p:to>
                                        <p:strVal val="visible"/>
                                      </p:to>
                                    </p:set>
                                    <p:animEffect filter="fade" transition="in">
                                      <p:cBhvr>
                                        <p:cTn dur="1500"/>
                                        <p:tgtEl>
                                          <p:spTgt spid="1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0"/>
          <p:cNvSpPr txBox="1"/>
          <p:nvPr>
            <p:ph type="title"/>
          </p:nvPr>
        </p:nvSpPr>
        <p:spPr>
          <a:xfrm>
            <a:off x="1177625"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latin typeface="Monda"/>
                <a:ea typeface="Monda"/>
                <a:cs typeface="Monda"/>
                <a:sym typeface="Monda"/>
              </a:rPr>
              <a:t>Treasurer: Haider Ali Khan</a:t>
            </a:r>
            <a:endParaRPr b="1">
              <a:latin typeface="Monda"/>
              <a:ea typeface="Monda"/>
              <a:cs typeface="Monda"/>
              <a:sym typeface="Monda"/>
            </a:endParaRPr>
          </a:p>
        </p:txBody>
      </p:sp>
      <p:pic>
        <p:nvPicPr>
          <p:cNvPr id="205" name="Google Shape;205;p20"/>
          <p:cNvPicPr preferRelativeResize="0"/>
          <p:nvPr/>
        </p:nvPicPr>
        <p:blipFill>
          <a:blip r:embed="rId3">
            <a:alphaModFix/>
          </a:blip>
          <a:stretch>
            <a:fillRect/>
          </a:stretch>
        </p:blipFill>
        <p:spPr>
          <a:xfrm>
            <a:off x="6800975" y="1559036"/>
            <a:ext cx="1891998" cy="1891998"/>
          </a:xfrm>
          <a:prstGeom prst="rect">
            <a:avLst/>
          </a:prstGeom>
          <a:noFill/>
          <a:ln>
            <a:noFill/>
          </a:ln>
        </p:spPr>
      </p:pic>
      <p:sp>
        <p:nvSpPr>
          <p:cNvPr id="206" name="Google Shape;206;p20"/>
          <p:cNvSpPr txBox="1"/>
          <p:nvPr>
            <p:ph idx="1" type="body"/>
          </p:nvPr>
        </p:nvSpPr>
        <p:spPr>
          <a:xfrm>
            <a:off x="1177625" y="1559025"/>
            <a:ext cx="3615000" cy="3171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Monda"/>
                <a:ea typeface="Monda"/>
                <a:cs typeface="Monda"/>
                <a:sym typeface="Monda"/>
              </a:rPr>
              <a:t>Year: </a:t>
            </a:r>
            <a:r>
              <a:rPr lang="en" sz="2000">
                <a:latin typeface="Monda"/>
                <a:ea typeface="Monda"/>
                <a:cs typeface="Monda"/>
                <a:sym typeface="Monda"/>
              </a:rPr>
              <a:t>Sophomore</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Major: </a:t>
            </a:r>
            <a:r>
              <a:rPr lang="en" sz="2000">
                <a:latin typeface="Monda"/>
                <a:ea typeface="Monda"/>
                <a:cs typeface="Monda"/>
                <a:sym typeface="Monda"/>
              </a:rPr>
              <a:t>Mechanical Eng.</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Hometown: </a:t>
            </a:r>
            <a:r>
              <a:rPr lang="en" sz="2000">
                <a:latin typeface="Monda"/>
                <a:ea typeface="Monda"/>
                <a:cs typeface="Monda"/>
                <a:sym typeface="Monda"/>
              </a:rPr>
              <a:t>Pakistan</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Fun Fact: </a:t>
            </a:r>
            <a:r>
              <a:rPr lang="en" sz="2000">
                <a:latin typeface="Monda"/>
                <a:ea typeface="Monda"/>
                <a:cs typeface="Monda"/>
                <a:sym typeface="Monda"/>
              </a:rPr>
              <a:t>I can speak 3.5</a:t>
            </a:r>
            <a:endParaRPr sz="2000">
              <a:latin typeface="Monda"/>
              <a:ea typeface="Monda"/>
              <a:cs typeface="Monda"/>
              <a:sym typeface="Monda"/>
            </a:endParaRPr>
          </a:p>
          <a:p>
            <a:pPr indent="0" lvl="0" marL="0" rtl="0" algn="l">
              <a:lnSpc>
                <a:spcPct val="100000"/>
              </a:lnSpc>
              <a:spcBef>
                <a:spcPts val="0"/>
              </a:spcBef>
              <a:spcAft>
                <a:spcPts val="0"/>
              </a:spcAft>
              <a:buNone/>
            </a:pPr>
            <a:r>
              <a:rPr lang="en" sz="2000">
                <a:latin typeface="Monda"/>
                <a:ea typeface="Monda"/>
                <a:cs typeface="Monda"/>
                <a:sym typeface="Monda"/>
              </a:rPr>
              <a:t>languages!</a:t>
            </a:r>
            <a:endParaRPr sz="2000">
              <a:latin typeface="Monda"/>
              <a:ea typeface="Monda"/>
              <a:cs typeface="Monda"/>
              <a:sym typeface="Monda"/>
            </a:endParaRPr>
          </a:p>
          <a:p>
            <a:pPr indent="0" lvl="0" marL="0" rtl="0" algn="l">
              <a:spcBef>
                <a:spcPts val="0"/>
              </a:spcBef>
              <a:spcAft>
                <a:spcPts val="1600"/>
              </a:spcAft>
              <a:buNone/>
            </a:pPr>
            <a:r>
              <a:t/>
            </a:r>
            <a:endParaRPr sz="2000">
              <a:latin typeface="Monda"/>
              <a:ea typeface="Monda"/>
              <a:cs typeface="Monda"/>
              <a:sym typeface="Monda"/>
            </a:endParaRPr>
          </a:p>
        </p:txBody>
      </p:sp>
      <p:pic>
        <p:nvPicPr>
          <p:cNvPr id="207" name="Google Shape;207;p20"/>
          <p:cNvPicPr preferRelativeResize="0"/>
          <p:nvPr/>
        </p:nvPicPr>
        <p:blipFill rotWithShape="1">
          <a:blip r:embed="rId4">
            <a:alphaModFix/>
          </a:blip>
          <a:srcRect b="16346" l="7884" r="7876" t="16353"/>
          <a:stretch/>
        </p:blipFill>
        <p:spPr>
          <a:xfrm>
            <a:off x="4792575" y="1559025"/>
            <a:ext cx="1892001" cy="1892026"/>
          </a:xfrm>
          <a:prstGeom prst="rect">
            <a:avLst/>
          </a:prstGeom>
          <a:noFill/>
          <a:ln>
            <a:noFill/>
          </a:ln>
        </p:spPr>
      </p:pic>
      <p:sp>
        <p:nvSpPr>
          <p:cNvPr id="208" name="Google Shape;208;p20"/>
          <p:cNvSpPr txBox="1"/>
          <p:nvPr/>
        </p:nvSpPr>
        <p:spPr>
          <a:xfrm>
            <a:off x="49083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2001</a:t>
            </a:r>
            <a:endParaRPr b="1" sz="1800">
              <a:solidFill>
                <a:srgbClr val="FFFFFF"/>
              </a:solidFill>
              <a:latin typeface="Monda"/>
              <a:ea typeface="Monda"/>
              <a:cs typeface="Monda"/>
              <a:sym typeface="Monda"/>
            </a:endParaRPr>
          </a:p>
        </p:txBody>
      </p:sp>
      <p:sp>
        <p:nvSpPr>
          <p:cNvPr id="209" name="Google Shape;209;p20"/>
          <p:cNvSpPr txBox="1"/>
          <p:nvPr/>
        </p:nvSpPr>
        <p:spPr>
          <a:xfrm>
            <a:off x="6916725" y="34510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2019</a:t>
            </a:r>
            <a:endParaRPr b="1" sz="1800">
              <a:solidFill>
                <a:srgbClr val="FFFFFF"/>
              </a:solidFill>
              <a:latin typeface="Monda"/>
              <a:ea typeface="Monda"/>
              <a:cs typeface="Monda"/>
              <a:sym typeface="Mond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5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 name="Shape 213"/>
        <p:cNvGrpSpPr/>
        <p:nvPr/>
      </p:nvGrpSpPr>
      <p:grpSpPr>
        <a:xfrm>
          <a:off x="0" y="0"/>
          <a:ext cx="0" cy="0"/>
          <a:chOff x="0" y="0"/>
          <a:chExt cx="0" cy="0"/>
        </a:xfrm>
      </p:grpSpPr>
      <p:sp>
        <p:nvSpPr>
          <p:cNvPr id="214" name="Google Shape;214;p21"/>
          <p:cNvSpPr txBox="1"/>
          <p:nvPr>
            <p:ph type="title"/>
          </p:nvPr>
        </p:nvSpPr>
        <p:spPr>
          <a:xfrm>
            <a:off x="1177625" y="393750"/>
            <a:ext cx="7395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500">
                <a:latin typeface="Monda"/>
                <a:ea typeface="Monda"/>
                <a:cs typeface="Monda"/>
                <a:sym typeface="Monda"/>
              </a:rPr>
              <a:t>Marketing Chair: Daniel Rocchi</a:t>
            </a:r>
            <a:endParaRPr b="1" sz="3500">
              <a:latin typeface="Monda"/>
              <a:ea typeface="Monda"/>
              <a:cs typeface="Monda"/>
              <a:sym typeface="Monda"/>
            </a:endParaRPr>
          </a:p>
        </p:txBody>
      </p:sp>
      <p:sp>
        <p:nvSpPr>
          <p:cNvPr id="215" name="Google Shape;215;p21"/>
          <p:cNvSpPr txBox="1"/>
          <p:nvPr/>
        </p:nvSpPr>
        <p:spPr>
          <a:xfrm>
            <a:off x="4908313" y="403470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1999</a:t>
            </a:r>
            <a:endParaRPr b="1" sz="1800">
              <a:solidFill>
                <a:srgbClr val="FFFFFF"/>
              </a:solidFill>
              <a:latin typeface="Monda"/>
              <a:ea typeface="Monda"/>
              <a:cs typeface="Monda"/>
              <a:sym typeface="Monda"/>
            </a:endParaRPr>
          </a:p>
        </p:txBody>
      </p:sp>
      <p:sp>
        <p:nvSpPr>
          <p:cNvPr id="216" name="Google Shape;216;p21"/>
          <p:cNvSpPr txBox="1"/>
          <p:nvPr/>
        </p:nvSpPr>
        <p:spPr>
          <a:xfrm>
            <a:off x="6912725" y="4083350"/>
            <a:ext cx="1660500" cy="31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Monda"/>
                <a:ea typeface="Monda"/>
                <a:cs typeface="Monda"/>
                <a:sym typeface="Monda"/>
              </a:rPr>
              <a:t>2019</a:t>
            </a:r>
            <a:endParaRPr b="1" sz="1800">
              <a:solidFill>
                <a:srgbClr val="FFFFFF"/>
              </a:solidFill>
              <a:latin typeface="Monda"/>
              <a:ea typeface="Monda"/>
              <a:cs typeface="Monda"/>
              <a:sym typeface="Monda"/>
            </a:endParaRPr>
          </a:p>
        </p:txBody>
      </p:sp>
      <p:sp>
        <p:nvSpPr>
          <p:cNvPr id="217" name="Google Shape;217;p21"/>
          <p:cNvSpPr txBox="1"/>
          <p:nvPr>
            <p:ph idx="1" type="body"/>
          </p:nvPr>
        </p:nvSpPr>
        <p:spPr>
          <a:xfrm>
            <a:off x="1177625" y="1559025"/>
            <a:ext cx="3615000" cy="3171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000">
                <a:latin typeface="Monda"/>
                <a:ea typeface="Monda"/>
                <a:cs typeface="Monda"/>
                <a:sym typeface="Monda"/>
              </a:rPr>
              <a:t>Year: </a:t>
            </a:r>
            <a:r>
              <a:rPr lang="en" sz="2000">
                <a:latin typeface="Monda"/>
                <a:ea typeface="Monda"/>
                <a:cs typeface="Monda"/>
                <a:sym typeface="Monda"/>
              </a:rPr>
              <a:t>Senior</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Major: </a:t>
            </a:r>
            <a:r>
              <a:rPr lang="en" sz="2000">
                <a:latin typeface="Monda"/>
                <a:ea typeface="Monda"/>
                <a:cs typeface="Monda"/>
                <a:sym typeface="Monda"/>
              </a:rPr>
              <a:t>Comp Sci</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Hometown: </a:t>
            </a:r>
            <a:r>
              <a:rPr lang="en" sz="2000">
                <a:latin typeface="Monda"/>
                <a:ea typeface="Monda"/>
                <a:cs typeface="Monda"/>
                <a:sym typeface="Monda"/>
              </a:rPr>
              <a:t>Jacksonville</a:t>
            </a:r>
            <a:endParaRPr sz="2000">
              <a:latin typeface="Monda"/>
              <a:ea typeface="Monda"/>
              <a:cs typeface="Monda"/>
              <a:sym typeface="Monda"/>
            </a:endParaRPr>
          </a:p>
          <a:p>
            <a:pPr indent="0" lvl="0" marL="0" rtl="0" algn="l">
              <a:lnSpc>
                <a:spcPct val="100000"/>
              </a:lnSpc>
              <a:spcBef>
                <a:spcPts val="0"/>
              </a:spcBef>
              <a:spcAft>
                <a:spcPts val="0"/>
              </a:spcAft>
              <a:buNone/>
            </a:pPr>
            <a:r>
              <a:t/>
            </a:r>
            <a:endParaRPr sz="2000">
              <a:latin typeface="Monda"/>
              <a:ea typeface="Monda"/>
              <a:cs typeface="Monda"/>
              <a:sym typeface="Monda"/>
            </a:endParaRPr>
          </a:p>
          <a:p>
            <a:pPr indent="0" lvl="0" marL="0" rtl="0" algn="l">
              <a:lnSpc>
                <a:spcPct val="100000"/>
              </a:lnSpc>
              <a:spcBef>
                <a:spcPts val="0"/>
              </a:spcBef>
              <a:spcAft>
                <a:spcPts val="0"/>
              </a:spcAft>
              <a:buNone/>
            </a:pPr>
            <a:r>
              <a:rPr b="1" lang="en" sz="2000">
                <a:latin typeface="Monda"/>
                <a:ea typeface="Monda"/>
                <a:cs typeface="Monda"/>
                <a:sym typeface="Monda"/>
              </a:rPr>
              <a:t>Fun Fact:</a:t>
            </a:r>
            <a:r>
              <a:rPr lang="en" sz="2000">
                <a:latin typeface="Monda"/>
                <a:ea typeface="Monda"/>
                <a:cs typeface="Monda"/>
                <a:sym typeface="Monda"/>
              </a:rPr>
              <a:t> I broke both my arms on the same day (different accidents)</a:t>
            </a:r>
            <a:endParaRPr sz="2000">
              <a:latin typeface="Monda"/>
              <a:ea typeface="Monda"/>
              <a:cs typeface="Monda"/>
              <a:sym typeface="Monda"/>
            </a:endParaRPr>
          </a:p>
          <a:p>
            <a:pPr indent="0" lvl="0" marL="0" rtl="0" algn="l">
              <a:spcBef>
                <a:spcPts val="0"/>
              </a:spcBef>
              <a:spcAft>
                <a:spcPts val="1600"/>
              </a:spcAft>
              <a:buNone/>
            </a:pPr>
            <a:r>
              <a:t/>
            </a:r>
            <a:endParaRPr sz="2000">
              <a:latin typeface="Monda"/>
              <a:ea typeface="Monda"/>
              <a:cs typeface="Monda"/>
              <a:sym typeface="Monda"/>
            </a:endParaRPr>
          </a:p>
        </p:txBody>
      </p:sp>
      <p:pic>
        <p:nvPicPr>
          <p:cNvPr id="218" name="Google Shape;218;p21"/>
          <p:cNvPicPr preferRelativeResize="0"/>
          <p:nvPr/>
        </p:nvPicPr>
        <p:blipFill>
          <a:blip r:embed="rId3">
            <a:alphaModFix/>
          </a:blip>
          <a:stretch>
            <a:fillRect/>
          </a:stretch>
        </p:blipFill>
        <p:spPr>
          <a:xfrm>
            <a:off x="4606025" y="1123500"/>
            <a:ext cx="2130375" cy="2840500"/>
          </a:xfrm>
          <a:prstGeom prst="rect">
            <a:avLst/>
          </a:prstGeom>
          <a:noFill/>
          <a:ln>
            <a:noFill/>
          </a:ln>
        </p:spPr>
      </p:pic>
      <p:pic>
        <p:nvPicPr>
          <p:cNvPr id="219" name="Google Shape;219;p21"/>
          <p:cNvPicPr preferRelativeResize="0"/>
          <p:nvPr/>
        </p:nvPicPr>
        <p:blipFill>
          <a:blip r:embed="rId4">
            <a:alphaModFix/>
          </a:blip>
          <a:stretch>
            <a:fillRect/>
          </a:stretch>
        </p:blipFill>
        <p:spPr>
          <a:xfrm>
            <a:off x="6912725" y="1226963"/>
            <a:ext cx="1967981" cy="26895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4"/>
                                        </p:tgtEl>
                                        <p:attrNameLst>
                                          <p:attrName>style.visibility</p:attrName>
                                        </p:attrNameLst>
                                      </p:cBhvr>
                                      <p:to>
                                        <p:strVal val="visible"/>
                                      </p:to>
                                    </p:set>
                                    <p:animEffect filter="fade" transition="in">
                                      <p:cBhvr>
                                        <p:cTn dur="1500"/>
                                        <p:tgtEl>
                                          <p:spTgt spid="2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